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9144000"/>
  <p:notesSz cx="6985000" cy="92821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98500" y="4408975"/>
            <a:ext cx="5588000" cy="41769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6: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7: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8: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9: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0: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1: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2: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3: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4: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5: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6: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7: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8: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9: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0: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2: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3: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4: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5: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6: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7: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8: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9: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0: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1: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2: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3: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4: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4: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5: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6: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6: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7: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8: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98500" y="4408975"/>
            <a:ext cx="5588000" cy="41769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1164375" y="696150"/>
            <a:ext cx="4656875" cy="34807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2"/>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 name="Google Shape;22;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lt1"/>
              </a:buClr>
              <a:buSzPts val="3200"/>
              <a:buFont typeface="Times New Roman"/>
              <a:buNone/>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spcBef>
                <a:spcPts val="360"/>
              </a:spcBef>
              <a:spcAft>
                <a:spcPts val="0"/>
              </a:spcAft>
              <a:buClr>
                <a:schemeClr val="lt1"/>
              </a:buClr>
              <a:buSzPts val="1800"/>
              <a:buChar char="»"/>
              <a:defRPr/>
            </a:lvl6pPr>
            <a:lvl7pPr lvl="6" algn="l">
              <a:spcBef>
                <a:spcPts val="360"/>
              </a:spcBef>
              <a:spcAft>
                <a:spcPts val="0"/>
              </a:spcAft>
              <a:buClr>
                <a:schemeClr val="lt1"/>
              </a:buClr>
              <a:buSzPts val="1800"/>
              <a:buChar char="»"/>
              <a:defRPr/>
            </a:lvl7pPr>
            <a:lvl8pPr lvl="7" algn="l">
              <a:spcBef>
                <a:spcPts val="360"/>
              </a:spcBef>
              <a:spcAft>
                <a:spcPts val="0"/>
              </a:spcAft>
              <a:buClr>
                <a:schemeClr val="lt1"/>
              </a:buClr>
              <a:buSzPts val="1800"/>
              <a:buChar char="»"/>
              <a:defRPr/>
            </a:lvl8pPr>
            <a:lvl9pPr lvl="8" algn="l">
              <a:spcBef>
                <a:spcPts val="360"/>
              </a:spcBef>
              <a:spcAft>
                <a:spcPts val="0"/>
              </a:spcAft>
              <a:buClr>
                <a:schemeClr val="lt1"/>
              </a:buClr>
              <a:buSzPts val="1800"/>
              <a:buChar char="»"/>
              <a:defRPr/>
            </a:lvl9pPr>
          </a:lstStyle>
          <a:p/>
        </p:txBody>
      </p:sp>
      <p:sp>
        <p:nvSpPr>
          <p:cNvPr id="23" name="Google Shape;23;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 name="Google Shape;100;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lt1"/>
              </a:buClr>
              <a:buSzPts val="2000"/>
              <a:buFont typeface="Times New Roman"/>
              <a:buNone/>
              <a:defRPr sz="2000"/>
            </a:lvl1pPr>
            <a:lvl2pPr indent="-228600" lvl="1" marL="914400" algn="l">
              <a:spcBef>
                <a:spcPts val="360"/>
              </a:spcBef>
              <a:spcAft>
                <a:spcPts val="0"/>
              </a:spcAft>
              <a:buClr>
                <a:schemeClr val="lt1"/>
              </a:buClr>
              <a:buSzPts val="1800"/>
              <a:buFont typeface="Times New Roman"/>
              <a:buNone/>
              <a:defRPr sz="1800"/>
            </a:lvl2pPr>
            <a:lvl3pPr indent="-228600" lvl="2" marL="1371600" algn="l">
              <a:spcBef>
                <a:spcPts val="320"/>
              </a:spcBef>
              <a:spcAft>
                <a:spcPts val="0"/>
              </a:spcAft>
              <a:buClr>
                <a:schemeClr val="lt1"/>
              </a:buClr>
              <a:buSzPts val="1600"/>
              <a:buFont typeface="Times New Roman"/>
              <a:buNone/>
              <a:defRPr sz="1600"/>
            </a:lvl3pPr>
            <a:lvl4pPr indent="-228600" lvl="3" marL="1828800" algn="l">
              <a:spcBef>
                <a:spcPts val="280"/>
              </a:spcBef>
              <a:spcAft>
                <a:spcPts val="0"/>
              </a:spcAft>
              <a:buClr>
                <a:schemeClr val="lt1"/>
              </a:buClr>
              <a:buSzPts val="1400"/>
              <a:buFont typeface="Times New Roman"/>
              <a:buNone/>
              <a:defRPr sz="1400"/>
            </a:lvl4pPr>
            <a:lvl5pPr indent="-228600" lvl="4" marL="2286000" algn="l">
              <a:spcBef>
                <a:spcPts val="280"/>
              </a:spcBef>
              <a:spcAft>
                <a:spcPts val="0"/>
              </a:spcAft>
              <a:buClr>
                <a:schemeClr val="lt1"/>
              </a:buClr>
              <a:buSzPts val="1400"/>
              <a:buFont typeface="Times New Roman"/>
              <a:buNone/>
              <a:defRPr sz="1400"/>
            </a:lvl5pPr>
            <a:lvl6pPr indent="-228600" lvl="5" marL="2743200" algn="l">
              <a:spcBef>
                <a:spcPts val="280"/>
              </a:spcBef>
              <a:spcAft>
                <a:spcPts val="0"/>
              </a:spcAft>
              <a:buClr>
                <a:schemeClr val="lt1"/>
              </a:buClr>
              <a:buSzPts val="1400"/>
              <a:buFont typeface="Times New Roman"/>
              <a:buNone/>
              <a:defRPr sz="1400"/>
            </a:lvl6pPr>
            <a:lvl7pPr indent="-228600" lvl="6" marL="3200400" algn="l">
              <a:spcBef>
                <a:spcPts val="280"/>
              </a:spcBef>
              <a:spcAft>
                <a:spcPts val="0"/>
              </a:spcAft>
              <a:buClr>
                <a:schemeClr val="lt1"/>
              </a:buClr>
              <a:buSzPts val="1400"/>
              <a:buFont typeface="Times New Roman"/>
              <a:buNone/>
              <a:defRPr sz="1400"/>
            </a:lvl7pPr>
            <a:lvl8pPr indent="-228600" lvl="7" marL="3657600" algn="l">
              <a:spcBef>
                <a:spcPts val="280"/>
              </a:spcBef>
              <a:spcAft>
                <a:spcPts val="0"/>
              </a:spcAft>
              <a:buClr>
                <a:schemeClr val="lt1"/>
              </a:buClr>
              <a:buSzPts val="1400"/>
              <a:buFont typeface="Times New Roman"/>
              <a:buNone/>
              <a:defRPr sz="1400"/>
            </a:lvl8pPr>
            <a:lvl9pPr indent="-228600" lvl="8" marL="4114800" algn="l">
              <a:spcBef>
                <a:spcPts val="280"/>
              </a:spcBef>
              <a:spcAft>
                <a:spcPts val="0"/>
              </a:spcAft>
              <a:buClr>
                <a:schemeClr val="lt1"/>
              </a:buClr>
              <a:buSzPts val="1400"/>
              <a:buFont typeface="Times New Roman"/>
              <a:buNone/>
              <a:defRPr sz="1400"/>
            </a:lvl9pPr>
          </a:lstStyle>
          <a:p/>
        </p:txBody>
      </p:sp>
      <p:sp>
        <p:nvSpPr>
          <p:cNvPr id="101" name="Google Shape;101;p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4" name="Google Shape;44;p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 name="Google Shape;54;p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55" name="Google Shape;55;p6"/>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56" name="Google Shape;56;p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62" name="Google Shape;62;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63" name="Google Shape;63;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64" name="Google Shape;64;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65" name="Google Shape;65;p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 name="Shape 68"/>
        <p:cNvGrpSpPr/>
        <p:nvPr/>
      </p:nvGrpSpPr>
      <p:grpSpPr>
        <a:xfrm>
          <a:off x="0" y="0"/>
          <a:ext cx="0" cy="0"/>
          <a:chOff x="0" y="0"/>
          <a:chExt cx="0" cy="0"/>
        </a:xfrm>
      </p:grpSpPr>
      <p:sp>
        <p:nvSpPr>
          <p:cNvPr id="69" name="Google Shape;69;p8"/>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 name="Google Shape;70;p8"/>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1" name="Google Shape;71;p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 name="Google Shape;76;p9"/>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7" name="Google Shape;77;p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2" name="Google Shape;82;p10"/>
          <p:cNvSpPr/>
          <p:nvPr>
            <p:ph idx="2" type="pic"/>
          </p:nvPr>
        </p:nvSpPr>
        <p:spPr>
          <a:xfrm>
            <a:off x="1792288" y="612775"/>
            <a:ext cx="5486400" cy="4114800"/>
          </a:xfrm>
          <a:prstGeom prst="rect">
            <a:avLst/>
          </a:prstGeom>
          <a:noFill/>
          <a:ln>
            <a:noFill/>
          </a:ln>
        </p:spPr>
      </p:sp>
      <p:sp>
        <p:nvSpPr>
          <p:cNvPr id="83" name="Google Shape;83;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84" name="Google Shape;84;p1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9" name="Google Shape;89;p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spcBef>
                <a:spcPts val="400"/>
              </a:spcBef>
              <a:spcAft>
                <a:spcPts val="0"/>
              </a:spcAft>
              <a:buClr>
                <a:schemeClr val="lt1"/>
              </a:buClr>
              <a:buSzPts val="2000"/>
              <a:buFont typeface="Times New Roman"/>
              <a:buChar char="»"/>
              <a:defRPr sz="2000"/>
            </a:lvl6pPr>
            <a:lvl7pPr indent="-355600" lvl="6" marL="3200400" algn="l">
              <a:spcBef>
                <a:spcPts val="400"/>
              </a:spcBef>
              <a:spcAft>
                <a:spcPts val="0"/>
              </a:spcAft>
              <a:buClr>
                <a:schemeClr val="lt1"/>
              </a:buClr>
              <a:buSzPts val="2000"/>
              <a:buFont typeface="Times New Roman"/>
              <a:buChar char="»"/>
              <a:defRPr sz="2000"/>
            </a:lvl7pPr>
            <a:lvl8pPr indent="-355600" lvl="7" marL="3657600" algn="l">
              <a:spcBef>
                <a:spcPts val="400"/>
              </a:spcBef>
              <a:spcAft>
                <a:spcPts val="0"/>
              </a:spcAft>
              <a:buClr>
                <a:schemeClr val="lt1"/>
              </a:buClr>
              <a:buSzPts val="2000"/>
              <a:buFont typeface="Times New Roman"/>
              <a:buChar char="»"/>
              <a:defRPr sz="2000"/>
            </a:lvl8pPr>
            <a:lvl9pPr indent="-355600" lvl="8" marL="4114800" algn="l">
              <a:spcBef>
                <a:spcPts val="400"/>
              </a:spcBef>
              <a:spcAft>
                <a:spcPts val="0"/>
              </a:spcAft>
              <a:buClr>
                <a:schemeClr val="lt1"/>
              </a:buClr>
              <a:buSzPts val="2000"/>
              <a:buFont typeface="Times New Roman"/>
              <a:buChar char="»"/>
              <a:defRPr sz="2000"/>
            </a:lvl9pPr>
          </a:lstStyle>
          <a:p/>
        </p:txBody>
      </p:sp>
      <p:sp>
        <p:nvSpPr>
          <p:cNvPr id="90" name="Google Shape;90;p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91" name="Google Shape;91;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theme" Target="../theme/theme1.xml"/><Relationship Id="rId10" Type="http://schemas.openxmlformats.org/officeDocument/2006/relationships/slideLayout" Target="../slideLayouts/slideLayout1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dk2"/>
            </a:gs>
          </a:gsLst>
          <a:lin ang="0" scaled="0"/>
        </a:gradFill>
      </p:bgPr>
    </p:bg>
    <p:spTree>
      <p:nvGrpSpPr>
        <p:cNvPr id="5" name="Shape 5"/>
        <p:cNvGrpSpPr/>
        <p:nvPr/>
      </p:nvGrpSpPr>
      <p:grpSpPr>
        <a:xfrm>
          <a:off x="0" y="0"/>
          <a:ext cx="0" cy="0"/>
          <a:chOff x="0" y="0"/>
          <a:chExt cx="0" cy="0"/>
        </a:xfrm>
      </p:grpSpPr>
      <p:sp>
        <p:nvSpPr>
          <p:cNvPr id="6" name="Google Shape;6;p1"/>
          <p:cNvSpPr txBox="1"/>
          <p:nvPr/>
        </p:nvSpPr>
        <p:spPr>
          <a:xfrm>
            <a:off x="8809037" y="0"/>
            <a:ext cx="334962" cy="6858000"/>
          </a:xfrm>
          <a:prstGeom prst="rect">
            <a:avLst/>
          </a:prstGeom>
          <a:gradFill>
            <a:gsLst>
              <a:gs pos="0">
                <a:schemeClr val="accent2"/>
              </a:gs>
              <a:gs pos="50000">
                <a:schemeClr val="hlink"/>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7" name="Google Shape;7;p1"/>
          <p:cNvSpPr/>
          <p:nvPr/>
        </p:nvSpPr>
        <p:spPr>
          <a:xfrm>
            <a:off x="-9525" y="4489450"/>
            <a:ext cx="5754687" cy="2368550"/>
          </a:xfrm>
          <a:custGeom>
            <a:rect b="b" l="l" r="r" t="t"/>
            <a:pathLst>
              <a:path extrusionOk="0" h="1492" w="3625">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a:gsLst>
              <a:gs pos="0">
                <a:schemeClr val="dk1"/>
              </a:gs>
              <a:gs pos="100000">
                <a:schemeClr val="dk2"/>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8" name="Google Shape;8;p1"/>
          <p:cNvSpPr/>
          <p:nvPr/>
        </p:nvSpPr>
        <p:spPr>
          <a:xfrm>
            <a:off x="0" y="3817937"/>
            <a:ext cx="8164512" cy="3019425"/>
          </a:xfrm>
          <a:custGeom>
            <a:rect b="b" l="l" r="r" t="t"/>
            <a:pathLst>
              <a:path extrusionOk="0" h="1902" w="5143">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9" name="Google Shape;9;p1"/>
          <p:cNvSpPr/>
          <p:nvPr/>
        </p:nvSpPr>
        <p:spPr>
          <a:xfrm>
            <a:off x="0" y="3146425"/>
            <a:ext cx="9144000" cy="3690937"/>
          </a:xfrm>
          <a:custGeom>
            <a:rect b="b" l="l" r="r" t="t"/>
            <a:pathLst>
              <a:path extrusionOk="0" h="2325" w="5760">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0" name="Google Shape;10;p1"/>
          <p:cNvSpPr/>
          <p:nvPr/>
        </p:nvSpPr>
        <p:spPr>
          <a:xfrm>
            <a:off x="0" y="2460625"/>
            <a:ext cx="9144000" cy="2497137"/>
          </a:xfrm>
          <a:custGeom>
            <a:rect b="b" l="l" r="r" t="t"/>
            <a:pathLst>
              <a:path extrusionOk="0" h="1573" w="5760">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 name="Google Shape;11;p1"/>
          <p:cNvSpPr/>
          <p:nvPr/>
        </p:nvSpPr>
        <p:spPr>
          <a:xfrm>
            <a:off x="0" y="1793875"/>
            <a:ext cx="9144000" cy="1539875"/>
          </a:xfrm>
          <a:custGeom>
            <a:rect b="b" l="l" r="r" t="t"/>
            <a:pathLst>
              <a:path extrusionOk="0" h="970" w="576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2" name="Google Shape;12;p1"/>
          <p:cNvSpPr/>
          <p:nvPr/>
        </p:nvSpPr>
        <p:spPr>
          <a:xfrm>
            <a:off x="0" y="-20637"/>
            <a:ext cx="9144000" cy="1682750"/>
          </a:xfrm>
          <a:custGeom>
            <a:rect b="b" l="l" r="r" t="t"/>
            <a:pathLst>
              <a:path extrusionOk="0" h="1060" w="57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3" name="Google Shape;13;p1"/>
          <p:cNvSpPr/>
          <p:nvPr/>
        </p:nvSpPr>
        <p:spPr>
          <a:xfrm>
            <a:off x="0" y="-20637"/>
            <a:ext cx="8388350" cy="1068387"/>
          </a:xfrm>
          <a:custGeom>
            <a:rect b="b" l="l" r="r" t="t"/>
            <a:pathLst>
              <a:path extrusionOk="0" h="673" w="5284">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4" name="Google Shape;14;p1"/>
          <p:cNvSpPr/>
          <p:nvPr/>
        </p:nvSpPr>
        <p:spPr>
          <a:xfrm>
            <a:off x="0" y="-20637"/>
            <a:ext cx="4578350" cy="454025"/>
          </a:xfrm>
          <a:custGeom>
            <a:rect b="b" l="l" r="r" t="t"/>
            <a:pathLst>
              <a:path extrusionOk="0" h="286" w="2884">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5" name="Google Shape;15;p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16" name="Google Shape;16;p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17" name="Google Shape;17;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8" name="Google Shape;18;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9" name="Google Shape;19;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dk2"/>
            </a:gs>
          </a:gsLst>
          <a:lin ang="0" scaled="0"/>
        </a:gradFill>
      </p:bgPr>
    </p:bg>
    <p:spTree>
      <p:nvGrpSpPr>
        <p:cNvPr id="26" name="Shape 26"/>
        <p:cNvGrpSpPr/>
        <p:nvPr/>
      </p:nvGrpSpPr>
      <p:grpSpPr>
        <a:xfrm>
          <a:off x="0" y="0"/>
          <a:ext cx="0" cy="0"/>
          <a:chOff x="0" y="0"/>
          <a:chExt cx="0" cy="0"/>
        </a:xfrm>
      </p:grpSpPr>
      <p:sp>
        <p:nvSpPr>
          <p:cNvPr id="27" name="Google Shape;27;p3"/>
          <p:cNvSpPr txBox="1"/>
          <p:nvPr/>
        </p:nvSpPr>
        <p:spPr>
          <a:xfrm>
            <a:off x="8809037" y="0"/>
            <a:ext cx="334962" cy="6858000"/>
          </a:xfrm>
          <a:prstGeom prst="rect">
            <a:avLst/>
          </a:prstGeom>
          <a:gradFill>
            <a:gsLst>
              <a:gs pos="0">
                <a:schemeClr val="accent2"/>
              </a:gs>
              <a:gs pos="50000">
                <a:schemeClr val="hlink"/>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28" name="Google Shape;28;p3"/>
          <p:cNvSpPr/>
          <p:nvPr/>
        </p:nvSpPr>
        <p:spPr>
          <a:xfrm>
            <a:off x="-9525" y="4489450"/>
            <a:ext cx="5754687" cy="2368550"/>
          </a:xfrm>
          <a:custGeom>
            <a:rect b="b" l="l" r="r" t="t"/>
            <a:pathLst>
              <a:path extrusionOk="0" h="1492" w="3625">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a:gsLst>
              <a:gs pos="0">
                <a:schemeClr val="dk1"/>
              </a:gs>
              <a:gs pos="100000">
                <a:schemeClr val="dk2"/>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29" name="Google Shape;29;p3"/>
          <p:cNvSpPr/>
          <p:nvPr/>
        </p:nvSpPr>
        <p:spPr>
          <a:xfrm>
            <a:off x="0" y="3817937"/>
            <a:ext cx="8164512" cy="3019425"/>
          </a:xfrm>
          <a:custGeom>
            <a:rect b="b" l="l" r="r" t="t"/>
            <a:pathLst>
              <a:path extrusionOk="0" h="1902" w="5143">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30" name="Google Shape;30;p3"/>
          <p:cNvSpPr/>
          <p:nvPr/>
        </p:nvSpPr>
        <p:spPr>
          <a:xfrm>
            <a:off x="0" y="3146425"/>
            <a:ext cx="9144000" cy="3690937"/>
          </a:xfrm>
          <a:custGeom>
            <a:rect b="b" l="l" r="r" t="t"/>
            <a:pathLst>
              <a:path extrusionOk="0" h="2325" w="5760">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31" name="Google Shape;31;p3"/>
          <p:cNvSpPr/>
          <p:nvPr/>
        </p:nvSpPr>
        <p:spPr>
          <a:xfrm>
            <a:off x="0" y="2460625"/>
            <a:ext cx="9144000" cy="2497137"/>
          </a:xfrm>
          <a:custGeom>
            <a:rect b="b" l="l" r="r" t="t"/>
            <a:pathLst>
              <a:path extrusionOk="0" h="1573" w="5760">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32" name="Google Shape;32;p3"/>
          <p:cNvSpPr/>
          <p:nvPr/>
        </p:nvSpPr>
        <p:spPr>
          <a:xfrm>
            <a:off x="0" y="1793875"/>
            <a:ext cx="9144000" cy="1539875"/>
          </a:xfrm>
          <a:custGeom>
            <a:rect b="b" l="l" r="r" t="t"/>
            <a:pathLst>
              <a:path extrusionOk="0" h="970" w="576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33" name="Google Shape;33;p3"/>
          <p:cNvSpPr/>
          <p:nvPr/>
        </p:nvSpPr>
        <p:spPr>
          <a:xfrm>
            <a:off x="0" y="-20637"/>
            <a:ext cx="9144000" cy="1682750"/>
          </a:xfrm>
          <a:custGeom>
            <a:rect b="b" l="l" r="r" t="t"/>
            <a:pathLst>
              <a:path extrusionOk="0" h="1060" w="57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34" name="Google Shape;34;p3"/>
          <p:cNvSpPr/>
          <p:nvPr/>
        </p:nvSpPr>
        <p:spPr>
          <a:xfrm>
            <a:off x="0" y="-20637"/>
            <a:ext cx="8388350" cy="1068387"/>
          </a:xfrm>
          <a:custGeom>
            <a:rect b="b" l="l" r="r" t="t"/>
            <a:pathLst>
              <a:path extrusionOk="0" h="673" w="5284">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35" name="Google Shape;35;p3"/>
          <p:cNvSpPr/>
          <p:nvPr/>
        </p:nvSpPr>
        <p:spPr>
          <a:xfrm>
            <a:off x="0" y="-20637"/>
            <a:ext cx="4578350" cy="454025"/>
          </a:xfrm>
          <a:custGeom>
            <a:rect b="b" l="l" r="r" t="t"/>
            <a:pathLst>
              <a:path extrusionOk="0" h="286" w="2884">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a:gsLst>
              <a:gs pos="0">
                <a:schemeClr val="accent2"/>
              </a:gs>
              <a:gs pos="100000">
                <a:schemeClr val="dk2"/>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36" name="Google Shape;36;p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37" name="Google Shape;37;p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38" name="Google Shape;38;p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39" name="Google Shape;39;p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40" name="Google Shape;40;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lt1"/>
              </a:buClr>
              <a:buSzPts val="1400"/>
              <a:buFont typeface="Times New Roman"/>
              <a:buNone/>
              <a:defRPr b="0" i="0" sz="1400" u="non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jp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7.jp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41.png"/><Relationship Id="rId5"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4"/>
          <p:cNvSpPr txBox="1"/>
          <p:nvPr>
            <p:ph type="ctrTitle"/>
          </p:nvPr>
        </p:nvSpPr>
        <p:spPr>
          <a:xfrm>
            <a:off x="685800" y="22860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3600"/>
              <a:buFont typeface="Times New Roman"/>
              <a:buNone/>
            </a:pPr>
            <a:r>
              <a:rPr b="0" i="0" lang="en-US" sz="3600" u="none">
                <a:solidFill>
                  <a:schemeClr val="lt2"/>
                </a:solidFill>
                <a:latin typeface="Times New Roman"/>
                <a:ea typeface="Times New Roman"/>
                <a:cs typeface="Times New Roman"/>
                <a:sym typeface="Times New Roman"/>
              </a:rPr>
              <a:t>An Introduction to</a:t>
            </a:r>
            <a:r>
              <a:rPr b="0" i="0" lang="en-US" sz="4400" u="none">
                <a:solidFill>
                  <a:schemeClr val="lt2"/>
                </a:solidFill>
                <a:latin typeface="Times New Roman"/>
                <a:ea typeface="Times New Roman"/>
                <a:cs typeface="Times New Roman"/>
                <a:sym typeface="Times New Roman"/>
              </a:rPr>
              <a:t> </a:t>
            </a:r>
            <a:br>
              <a:rPr b="0" i="0" lang="en-US" sz="4400" u="none">
                <a:solidFill>
                  <a:schemeClr val="lt2"/>
                </a:solidFill>
                <a:latin typeface="Times New Roman"/>
                <a:ea typeface="Times New Roman"/>
                <a:cs typeface="Times New Roman"/>
                <a:sym typeface="Times New Roman"/>
              </a:rPr>
            </a:br>
            <a:r>
              <a:rPr b="0" i="0" lang="en-US" sz="4400" u="none">
                <a:solidFill>
                  <a:schemeClr val="lt2"/>
                </a:solidFill>
                <a:latin typeface="Times New Roman"/>
                <a:ea typeface="Times New Roman"/>
                <a:cs typeface="Times New Roman"/>
                <a:sym typeface="Times New Roman"/>
              </a:rPr>
              <a:t>Electric Energy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Thermal Power Plant</a:t>
            </a:r>
            <a:endParaRPr/>
          </a:p>
        </p:txBody>
      </p:sp>
      <p:pic>
        <p:nvPicPr>
          <p:cNvPr descr="plant-c" id="172" name="Google Shape;172;p23"/>
          <p:cNvPicPr preferRelativeResize="0"/>
          <p:nvPr/>
        </p:nvPicPr>
        <p:blipFill rotWithShape="1">
          <a:blip r:embed="rId3">
            <a:alphaModFix/>
          </a:blip>
          <a:srcRect b="0" l="0" r="0" t="0"/>
          <a:stretch/>
        </p:blipFill>
        <p:spPr>
          <a:xfrm>
            <a:off x="0" y="1538287"/>
            <a:ext cx="9144000" cy="53197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coal_plant_carneysNJ" id="177" name="Google Shape;177;p24"/>
          <p:cNvPicPr preferRelativeResize="0"/>
          <p:nvPr/>
        </p:nvPicPr>
        <p:blipFill rotWithShape="1">
          <a:blip r:embed="rId3">
            <a:alphaModFix/>
          </a:blip>
          <a:srcRect b="0" l="0" r="0" t="0"/>
          <a:stretch/>
        </p:blipFill>
        <p:spPr>
          <a:xfrm>
            <a:off x="838200" y="0"/>
            <a:ext cx="7239000" cy="68564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Nuclear Power Plant</a:t>
            </a:r>
            <a:endParaRPr/>
          </a:p>
        </p:txBody>
      </p:sp>
      <p:pic>
        <p:nvPicPr>
          <p:cNvPr descr="plant-n" id="183" name="Google Shape;183;p25"/>
          <p:cNvPicPr preferRelativeResize="0"/>
          <p:nvPr/>
        </p:nvPicPr>
        <p:blipFill rotWithShape="1">
          <a:blip r:embed="rId3">
            <a:alphaModFix/>
          </a:blip>
          <a:srcRect b="0" l="0" r="0" t="0"/>
          <a:stretch/>
        </p:blipFill>
        <p:spPr>
          <a:xfrm>
            <a:off x="0" y="2008187"/>
            <a:ext cx="9144000" cy="48498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nucleaire-photo" id="188" name="Google Shape;188;p26"/>
          <p:cNvPicPr preferRelativeResize="0"/>
          <p:nvPr/>
        </p:nvPicPr>
        <p:blipFill rotWithShape="1">
          <a:blip r:embed="rId3">
            <a:alphaModFix/>
          </a:blip>
          <a:srcRect b="4600" l="3846" r="2882" t="5227"/>
          <a:stretch/>
        </p:blipFill>
        <p:spPr>
          <a:xfrm>
            <a:off x="990600" y="914400"/>
            <a:ext cx="7391400" cy="525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6096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Hydroelectric Power Plant</a:t>
            </a:r>
            <a:endParaRPr/>
          </a:p>
        </p:txBody>
      </p:sp>
      <p:pic>
        <p:nvPicPr>
          <p:cNvPr descr="itaipu_hydro_brazil" id="194" name="Google Shape;194;p27"/>
          <p:cNvPicPr preferRelativeResize="0"/>
          <p:nvPr/>
        </p:nvPicPr>
        <p:blipFill rotWithShape="1">
          <a:blip r:embed="rId3">
            <a:alphaModFix/>
          </a:blip>
          <a:srcRect b="0" l="0" r="0" t="0"/>
          <a:stretch/>
        </p:blipFill>
        <p:spPr>
          <a:xfrm>
            <a:off x="1371600" y="1266825"/>
            <a:ext cx="6848475" cy="559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itaipu1" id="199" name="Google Shape;199;p28"/>
          <p:cNvPicPr preferRelativeResize="0"/>
          <p:nvPr/>
        </p:nvPicPr>
        <p:blipFill rotWithShape="1">
          <a:blip r:embed="rId3">
            <a:alphaModFix/>
          </a:blip>
          <a:srcRect b="0" l="0" r="0" t="0"/>
          <a:stretch/>
        </p:blipFill>
        <p:spPr>
          <a:xfrm>
            <a:off x="3810000" y="1295400"/>
            <a:ext cx="4635500" cy="4724400"/>
          </a:xfrm>
          <a:prstGeom prst="rect">
            <a:avLst/>
          </a:prstGeom>
          <a:noFill/>
          <a:ln>
            <a:noFill/>
          </a:ln>
        </p:spPr>
      </p:pic>
      <p:pic>
        <p:nvPicPr>
          <p:cNvPr descr="hoover" id="200" name="Google Shape;200;p28"/>
          <p:cNvPicPr preferRelativeResize="0"/>
          <p:nvPr/>
        </p:nvPicPr>
        <p:blipFill rotWithShape="1">
          <a:blip r:embed="rId4">
            <a:alphaModFix/>
          </a:blip>
          <a:srcRect b="0" l="0" r="0" t="0"/>
          <a:stretch/>
        </p:blipFill>
        <p:spPr>
          <a:xfrm>
            <a:off x="304800" y="533400"/>
            <a:ext cx="2871787" cy="3648075"/>
          </a:xfrm>
          <a:prstGeom prst="rect">
            <a:avLst/>
          </a:prstGeom>
          <a:noFill/>
          <a:ln>
            <a:noFill/>
          </a:ln>
        </p:spPr>
      </p:pic>
      <p:sp>
        <p:nvSpPr>
          <p:cNvPr id="201" name="Google Shape;201;p28"/>
          <p:cNvSpPr txBox="1"/>
          <p:nvPr/>
        </p:nvSpPr>
        <p:spPr>
          <a:xfrm>
            <a:off x="304800" y="4191000"/>
            <a:ext cx="2286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Hoover</a:t>
            </a:r>
            <a:endParaRPr/>
          </a:p>
        </p:txBody>
      </p:sp>
      <p:sp>
        <p:nvSpPr>
          <p:cNvPr id="202" name="Google Shape;202;p28"/>
          <p:cNvSpPr txBox="1"/>
          <p:nvPr/>
        </p:nvSpPr>
        <p:spPr>
          <a:xfrm>
            <a:off x="3810000" y="6019800"/>
            <a:ext cx="1447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Itaipu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sng">
                <a:solidFill>
                  <a:schemeClr val="lt2"/>
                </a:solidFill>
                <a:latin typeface="Times New Roman"/>
                <a:ea typeface="Times New Roman"/>
                <a:cs typeface="Times New Roman"/>
                <a:sym typeface="Times New Roman"/>
              </a:rPr>
              <a:t>Power Plant Components</a:t>
            </a:r>
            <a:endParaRPr/>
          </a:p>
        </p:txBody>
      </p:sp>
      <p:sp>
        <p:nvSpPr>
          <p:cNvPr id="208" name="Google Shape;208;p29"/>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ELECTRICAL</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Generators &amp; Turbines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Transformers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Switches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Buses </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Circuit Breakers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Capacitor Banks</a:t>
            </a:r>
            <a:endParaRPr/>
          </a:p>
        </p:txBody>
      </p:sp>
      <p:sp>
        <p:nvSpPr>
          <p:cNvPr id="209" name="Google Shape;209;p29"/>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MECHANICAL</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Conveyors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Silos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Boilers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Scrubbers &amp; Stacks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Pumps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Cooling Towers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At the front end</a:t>
            </a:r>
            <a:endParaRPr/>
          </a:p>
        </p:txBody>
      </p:sp>
      <p:sp>
        <p:nvSpPr>
          <p:cNvPr id="215" name="Google Shape;215;p30"/>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Conveyors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Boilers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Scrubbers and Stacks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Pumps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Cooling Towers</a:t>
            </a:r>
            <a:endParaRPr/>
          </a:p>
          <a:p>
            <a:pPr indent="-165100" lvl="0" marL="342900" rtl="0" algn="l">
              <a:lnSpc>
                <a:spcPct val="100000"/>
              </a:lnSpc>
              <a:spcBef>
                <a:spcPts val="560"/>
              </a:spcBef>
              <a:spcAft>
                <a:spcPts val="0"/>
              </a:spcAft>
              <a:buClr>
                <a:schemeClr val="lt1"/>
              </a:buClr>
              <a:buSzPts val="2800"/>
              <a:buFont typeface="Times New Roman"/>
              <a:buNone/>
            </a:pPr>
            <a:r>
              <a:t/>
            </a:r>
            <a:endParaRPr b="0" i="0" sz="2800" u="none">
              <a:solidFill>
                <a:schemeClr val="lt1"/>
              </a:solidFill>
              <a:latin typeface="Times New Roman"/>
              <a:ea typeface="Times New Roman"/>
              <a:cs typeface="Times New Roman"/>
              <a:sym typeface="Times New Roman"/>
            </a:endParaRPr>
          </a:p>
          <a:p>
            <a:pPr indent="-165100" lvl="0" marL="342900" rtl="0" algn="l">
              <a:spcBef>
                <a:spcPts val="560"/>
              </a:spcBef>
              <a:spcAft>
                <a:spcPts val="0"/>
              </a:spcAft>
              <a:buClr>
                <a:schemeClr val="lt1"/>
              </a:buClr>
              <a:buSzPts val="2800"/>
              <a:buFont typeface="Times New Roman"/>
              <a:buNone/>
            </a:pPr>
            <a:r>
              <a:t/>
            </a:r>
            <a:endParaRPr b="0" i="0" sz="2800" u="none">
              <a:solidFill>
                <a:schemeClr val="lt1"/>
              </a:solidFill>
              <a:latin typeface="Times New Roman"/>
              <a:ea typeface="Times New Roman"/>
              <a:cs typeface="Times New Roman"/>
              <a:sym typeface="Times New Roman"/>
            </a:endParaRPr>
          </a:p>
        </p:txBody>
      </p:sp>
      <p:sp>
        <p:nvSpPr>
          <p:cNvPr id="216" name="Google Shape;216;p30"/>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lt1"/>
              </a:buClr>
              <a:buSzPts val="2800"/>
              <a:buFont typeface="Times New Roman"/>
              <a:buNone/>
            </a:pPr>
            <a:r>
              <a:t/>
            </a:r>
            <a:endParaRPr sz="2800"/>
          </a:p>
        </p:txBody>
      </p:sp>
      <p:pic>
        <p:nvPicPr>
          <p:cNvPr descr="coal_plant_carneysNJ" id="217" name="Google Shape;217;p30"/>
          <p:cNvPicPr preferRelativeResize="0"/>
          <p:nvPr/>
        </p:nvPicPr>
        <p:blipFill rotWithShape="1">
          <a:blip r:embed="rId3">
            <a:alphaModFix/>
          </a:blip>
          <a:srcRect b="0" l="0" r="0" t="0"/>
          <a:stretch/>
        </p:blipFill>
        <p:spPr>
          <a:xfrm>
            <a:off x="4267200" y="1905000"/>
            <a:ext cx="4876800" cy="46180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Generators</a:t>
            </a:r>
            <a:endParaRPr/>
          </a:p>
        </p:txBody>
      </p:sp>
      <p:sp>
        <p:nvSpPr>
          <p:cNvPr id="223" name="Google Shape;223;p31"/>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The whole point of the power plant is to turn the generators to produce electrical energy.</a:t>
            </a:r>
            <a:endParaRPr/>
          </a:p>
          <a:p>
            <a:pPr indent="-165100" lvl="0" marL="342900" rtl="0" algn="l">
              <a:lnSpc>
                <a:spcPct val="100000"/>
              </a:lnSpc>
              <a:spcBef>
                <a:spcPts val="560"/>
              </a:spcBef>
              <a:spcAft>
                <a:spcPts val="0"/>
              </a:spcAft>
              <a:buClr>
                <a:schemeClr val="lt1"/>
              </a:buClr>
              <a:buSzPts val="2800"/>
              <a:buFont typeface="Times New Roman"/>
              <a:buNone/>
            </a:pPr>
            <a:r>
              <a:t/>
            </a:r>
            <a:endParaRPr b="0" i="0" sz="2800" u="none">
              <a:solidFill>
                <a:schemeClr val="lt1"/>
              </a:solidFill>
              <a:latin typeface="Times New Roman"/>
              <a:ea typeface="Times New Roman"/>
              <a:cs typeface="Times New Roman"/>
              <a:sym typeface="Times New Roman"/>
            </a:endParaRPr>
          </a:p>
          <a:p>
            <a:pPr indent="-165100" lvl="0" marL="342900" rtl="0" algn="l">
              <a:spcBef>
                <a:spcPts val="560"/>
              </a:spcBef>
              <a:spcAft>
                <a:spcPts val="0"/>
              </a:spcAft>
              <a:buClr>
                <a:schemeClr val="lt1"/>
              </a:buClr>
              <a:buSzPts val="2800"/>
              <a:buFont typeface="Times New Roman"/>
              <a:buNone/>
            </a:pPr>
            <a:r>
              <a:t/>
            </a:r>
            <a:endParaRPr b="0" i="0" sz="2800" u="none">
              <a:solidFill>
                <a:schemeClr val="lt1"/>
              </a:solidFill>
              <a:latin typeface="Times New Roman"/>
              <a:ea typeface="Times New Roman"/>
              <a:cs typeface="Times New Roman"/>
              <a:sym typeface="Times New Roman"/>
            </a:endParaRPr>
          </a:p>
        </p:txBody>
      </p:sp>
      <p:sp>
        <p:nvSpPr>
          <p:cNvPr id="224" name="Google Shape;224;p31"/>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lt1"/>
              </a:buClr>
              <a:buSzPts val="2800"/>
              <a:buFont typeface="Times New Roman"/>
              <a:buNone/>
            </a:pPr>
            <a:r>
              <a:t/>
            </a:r>
            <a:endParaRPr sz="2800"/>
          </a:p>
        </p:txBody>
      </p:sp>
      <p:pic>
        <p:nvPicPr>
          <p:cNvPr descr="hooverturbine" id="225" name="Google Shape;225;p31"/>
          <p:cNvPicPr preferRelativeResize="0"/>
          <p:nvPr/>
        </p:nvPicPr>
        <p:blipFill rotWithShape="1">
          <a:blip r:embed="rId3">
            <a:alphaModFix/>
          </a:blip>
          <a:srcRect b="0" l="0" r="0" t="0"/>
          <a:stretch/>
        </p:blipFill>
        <p:spPr>
          <a:xfrm>
            <a:off x="4648200" y="1981200"/>
            <a:ext cx="3733800" cy="4705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Turbines</a:t>
            </a:r>
            <a:endParaRPr/>
          </a:p>
        </p:txBody>
      </p:sp>
      <p:sp>
        <p:nvSpPr>
          <p:cNvPr id="231" name="Google Shape;231;p32"/>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Difficult to replace</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A spare is often kept </a:t>
            </a:r>
            <a:endParaRPr/>
          </a:p>
        </p:txBody>
      </p:sp>
      <p:pic>
        <p:nvPicPr>
          <p:cNvPr descr="Tb-insp1" id="232" name="Google Shape;232;p32"/>
          <p:cNvPicPr preferRelativeResize="0"/>
          <p:nvPr/>
        </p:nvPicPr>
        <p:blipFill rotWithShape="1">
          <a:blip r:embed="rId3">
            <a:alphaModFix/>
          </a:blip>
          <a:srcRect b="0" l="0" r="0" t="0"/>
          <a:stretch/>
        </p:blipFill>
        <p:spPr>
          <a:xfrm>
            <a:off x="5060950" y="1600200"/>
            <a:ext cx="4083050" cy="5257800"/>
          </a:xfrm>
          <a:prstGeom prst="rect">
            <a:avLst/>
          </a:prstGeom>
          <a:noFill/>
          <a:ln>
            <a:noFill/>
          </a:ln>
        </p:spPr>
      </p:pic>
      <p:pic>
        <p:nvPicPr>
          <p:cNvPr descr="Tb-xtra1" id="233" name="Google Shape;233;p32"/>
          <p:cNvPicPr preferRelativeResize="0"/>
          <p:nvPr/>
        </p:nvPicPr>
        <p:blipFill rotWithShape="1">
          <a:blip r:embed="rId4">
            <a:alphaModFix/>
          </a:blip>
          <a:srcRect b="0" l="0" r="0" t="0"/>
          <a:stretch/>
        </p:blipFill>
        <p:spPr>
          <a:xfrm>
            <a:off x="0" y="4343400"/>
            <a:ext cx="4124325" cy="2143125"/>
          </a:xfrm>
          <a:prstGeom prst="rect">
            <a:avLst/>
          </a:prstGeom>
          <a:noFill/>
          <a:ln>
            <a:noFill/>
          </a:ln>
        </p:spPr>
      </p:pic>
      <p:pic>
        <p:nvPicPr>
          <p:cNvPr descr="Tb-brg" id="234" name="Google Shape;234;p32"/>
          <p:cNvPicPr preferRelativeResize="0"/>
          <p:nvPr/>
        </p:nvPicPr>
        <p:blipFill rotWithShape="1">
          <a:blip r:embed="rId5">
            <a:alphaModFix/>
          </a:blip>
          <a:srcRect b="0" l="0" r="0" t="0"/>
          <a:stretch/>
        </p:blipFill>
        <p:spPr>
          <a:xfrm>
            <a:off x="2438400" y="3733800"/>
            <a:ext cx="2447925" cy="22844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Contents</a:t>
            </a:r>
            <a:endParaRPr/>
          </a:p>
        </p:txBody>
      </p:sp>
      <p:sp>
        <p:nvSpPr>
          <p:cNvPr id="114" name="Google Shape;114;p1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Clr>
                <a:schemeClr val="lt1"/>
              </a:buClr>
              <a:buSzPts val="3200"/>
              <a:buFont typeface="Times New Roman"/>
              <a:buNone/>
            </a:pPr>
            <a:r>
              <a:rPr b="0" i="0" lang="en-US" sz="3200" u="none" cap="none" strike="noStrike">
                <a:solidFill>
                  <a:schemeClr val="lt1"/>
                </a:solidFill>
                <a:latin typeface="Times New Roman"/>
                <a:ea typeface="Times New Roman"/>
                <a:cs typeface="Times New Roman"/>
                <a:sym typeface="Times New Roman"/>
              </a:rPr>
              <a:t>1. Introduction to Electrical System</a:t>
            </a:r>
            <a:endParaRPr/>
          </a:p>
          <a:p>
            <a:pPr indent="0" lvl="0" marL="0" marR="0" rtl="0" algn="l">
              <a:lnSpc>
                <a:spcPct val="200000"/>
              </a:lnSpc>
              <a:spcBef>
                <a:spcPts val="640"/>
              </a:spcBef>
              <a:spcAft>
                <a:spcPts val="0"/>
              </a:spcAft>
              <a:buClr>
                <a:schemeClr val="lt1"/>
              </a:buClr>
              <a:buSzPts val="3200"/>
              <a:buFont typeface="Times New Roman"/>
              <a:buNone/>
            </a:pPr>
            <a:r>
              <a:rPr b="0" i="0" lang="en-US" sz="3200" u="none" cap="none" strike="noStrike">
                <a:solidFill>
                  <a:schemeClr val="lt1"/>
                </a:solidFill>
                <a:latin typeface="Times New Roman"/>
                <a:ea typeface="Times New Roman"/>
                <a:cs typeface="Times New Roman"/>
                <a:sym typeface="Times New Roman"/>
              </a:rPr>
              <a:t>2. </a:t>
            </a:r>
            <a:r>
              <a:rPr b="0" i="1" lang="en-US" sz="3200" u="none" cap="none" strike="noStrike">
                <a:solidFill>
                  <a:schemeClr val="lt1"/>
                </a:solidFill>
                <a:latin typeface="Times New Roman"/>
                <a:ea typeface="Times New Roman"/>
                <a:cs typeface="Times New Roman"/>
                <a:sym typeface="Times New Roman"/>
              </a:rPr>
              <a:t>Electrical network types and classifications</a:t>
            </a:r>
            <a:endParaRPr/>
          </a:p>
          <a:p>
            <a:pPr indent="0" lvl="0" marL="0" marR="0" rtl="0" algn="l">
              <a:lnSpc>
                <a:spcPct val="200000"/>
              </a:lnSpc>
              <a:spcBef>
                <a:spcPts val="640"/>
              </a:spcBef>
              <a:spcAft>
                <a:spcPts val="0"/>
              </a:spcAft>
              <a:buClr>
                <a:schemeClr val="lt1"/>
              </a:buClr>
              <a:buSzPts val="3200"/>
              <a:buFont typeface="Times New Roman"/>
              <a:buNone/>
            </a:pPr>
            <a:r>
              <a:rPr b="0" i="1" lang="en-US" sz="3200" u="none" cap="none" strike="noStrike">
                <a:solidFill>
                  <a:schemeClr val="lt1"/>
                </a:solidFill>
                <a:latin typeface="Times New Roman"/>
                <a:ea typeface="Times New Roman"/>
                <a:cs typeface="Times New Roman"/>
                <a:sym typeface="Times New Roman"/>
              </a:rPr>
              <a:t>3. HT supply and LT supply</a:t>
            </a:r>
            <a:endParaRPr/>
          </a:p>
          <a:p>
            <a:pPr indent="-139700" lvl="0" marL="342900" marR="0" rtl="0" algn="l">
              <a:spcBef>
                <a:spcPts val="640"/>
              </a:spcBef>
              <a:spcAft>
                <a:spcPts val="0"/>
              </a:spcAft>
              <a:buClr>
                <a:schemeClr val="lt1"/>
              </a:buClr>
              <a:buSzPts val="3200"/>
              <a:buFont typeface="Times New Roman"/>
              <a:buNone/>
            </a:pPr>
            <a:r>
              <a:t/>
            </a:r>
            <a:endParaRPr b="0" i="1" sz="3200" u="none">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Buses</a:t>
            </a:r>
            <a:endParaRPr/>
          </a:p>
        </p:txBody>
      </p:sp>
      <p:sp>
        <p:nvSpPr>
          <p:cNvPr id="240" name="Google Shape;240;p33"/>
          <p:cNvSpPr txBox="1"/>
          <p:nvPr>
            <p:ph idx="1" type="body"/>
          </p:nvPr>
        </p:nvSpPr>
        <p:spPr>
          <a:xfrm>
            <a:off x="685800" y="1981200"/>
            <a:ext cx="5715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uninsulated electrical conductors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large cross-section = low resistance</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must be far from ground and other components to avoid arcing</a:t>
            </a:r>
            <a:endParaRPr/>
          </a:p>
        </p:txBody>
      </p:sp>
      <p:pic>
        <p:nvPicPr>
          <p:cNvPr id="241" name="Google Shape;241;p33"/>
          <p:cNvPicPr preferRelativeResize="0"/>
          <p:nvPr/>
        </p:nvPicPr>
        <p:blipFill rotWithShape="1">
          <a:blip r:embed="rId3">
            <a:alphaModFix/>
          </a:blip>
          <a:srcRect b="0" l="0" r="0" t="0"/>
          <a:stretch/>
        </p:blipFill>
        <p:spPr>
          <a:xfrm>
            <a:off x="1219200" y="4114800"/>
            <a:ext cx="3048000" cy="2286000"/>
          </a:xfrm>
          <a:prstGeom prst="rect">
            <a:avLst/>
          </a:prstGeom>
          <a:noFill/>
          <a:ln>
            <a:noFill/>
          </a:ln>
        </p:spPr>
      </p:pic>
      <p:pic>
        <p:nvPicPr>
          <p:cNvPr id="242" name="Google Shape;242;p33"/>
          <p:cNvPicPr preferRelativeResize="0"/>
          <p:nvPr/>
        </p:nvPicPr>
        <p:blipFill rotWithShape="1">
          <a:blip r:embed="rId4">
            <a:alphaModFix/>
          </a:blip>
          <a:srcRect b="0" l="0" r="0" t="0"/>
          <a:stretch/>
        </p:blipFill>
        <p:spPr>
          <a:xfrm>
            <a:off x="4419600" y="4114800"/>
            <a:ext cx="3276600" cy="2241550"/>
          </a:xfrm>
          <a:prstGeom prst="rect">
            <a:avLst/>
          </a:prstGeom>
          <a:noFill/>
          <a:ln>
            <a:noFill/>
          </a:ln>
        </p:spPr>
      </p:pic>
      <p:sp>
        <p:nvSpPr>
          <p:cNvPr id="243" name="Google Shape;243;p33"/>
          <p:cNvSpPr txBox="1"/>
          <p:nvPr/>
        </p:nvSpPr>
        <p:spPr>
          <a:xfrm>
            <a:off x="4419600" y="6400800"/>
            <a:ext cx="3733800" cy="22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Times New Roman"/>
              <a:buNone/>
            </a:pPr>
            <a:r>
              <a:rPr b="0" i="0" lang="en-US" sz="900" u="none">
                <a:solidFill>
                  <a:schemeClr val="lt1"/>
                </a:solidFill>
                <a:latin typeface="Times New Roman"/>
                <a:ea typeface="Times New Roman"/>
                <a:cs typeface="Times New Roman"/>
                <a:sym typeface="Times New Roman"/>
              </a:rPr>
              <a:t>flirthermography.com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Switches &amp; Switchyards</a:t>
            </a:r>
            <a:endParaRPr/>
          </a:p>
        </p:txBody>
      </p:sp>
      <p:sp>
        <p:nvSpPr>
          <p:cNvPr id="249" name="Google Shape;249;p34"/>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lt1"/>
              </a:buClr>
              <a:buSzPts val="2800"/>
              <a:buFont typeface="Times New Roman"/>
              <a:buNone/>
            </a:pPr>
            <a:r>
              <a:t/>
            </a:r>
            <a:endParaRPr sz="2800"/>
          </a:p>
        </p:txBody>
      </p:sp>
      <p:sp>
        <p:nvSpPr>
          <p:cNvPr id="250" name="Google Shape;250;p34"/>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lt1"/>
              </a:buClr>
              <a:buSzPts val="2800"/>
              <a:buFont typeface="Times New Roman"/>
              <a:buNone/>
            </a:pPr>
            <a:r>
              <a:t/>
            </a:r>
            <a:endParaRPr sz="2800"/>
          </a:p>
        </p:txBody>
      </p:sp>
      <p:pic>
        <p:nvPicPr>
          <p:cNvPr id="251" name="Google Shape;251;p34"/>
          <p:cNvPicPr preferRelativeResize="0"/>
          <p:nvPr/>
        </p:nvPicPr>
        <p:blipFill rotWithShape="1">
          <a:blip r:embed="rId3">
            <a:alphaModFix/>
          </a:blip>
          <a:srcRect b="0" l="0" r="0" t="0"/>
          <a:stretch/>
        </p:blipFill>
        <p:spPr>
          <a:xfrm>
            <a:off x="609600" y="1676400"/>
            <a:ext cx="7772400" cy="4572000"/>
          </a:xfrm>
          <a:prstGeom prst="rect">
            <a:avLst/>
          </a:prstGeom>
          <a:noFill/>
          <a:ln>
            <a:noFill/>
          </a:ln>
        </p:spPr>
      </p:pic>
      <p:sp>
        <p:nvSpPr>
          <p:cNvPr id="252" name="Google Shape;252;p34"/>
          <p:cNvSpPr txBox="1"/>
          <p:nvPr/>
        </p:nvSpPr>
        <p:spPr>
          <a:xfrm>
            <a:off x="2971800" y="6324600"/>
            <a:ext cx="5486400" cy="214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
              <a:buFont typeface="Times New Roman"/>
              <a:buNone/>
            </a:pPr>
            <a:r>
              <a:rPr b="0" i="0" lang="en-US" sz="800" u="none">
                <a:solidFill>
                  <a:schemeClr val="lt1"/>
                </a:solidFill>
                <a:latin typeface="Times New Roman"/>
                <a:ea typeface="Times New Roman"/>
                <a:cs typeface="Times New Roman"/>
                <a:sym typeface="Times New Roman"/>
              </a:rPr>
              <a:t>http://www.learnz.org.nz/trips06/images/big/b-switchyard.jpg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Transformers</a:t>
            </a:r>
            <a:endParaRPr/>
          </a:p>
        </p:txBody>
      </p:sp>
      <p:sp>
        <p:nvSpPr>
          <p:cNvPr id="258" name="Google Shape;258;p35"/>
          <p:cNvSpPr txBox="1"/>
          <p:nvPr>
            <p:ph idx="1" type="body"/>
          </p:nvPr>
        </p:nvSpPr>
        <p:spPr>
          <a:xfrm>
            <a:off x="304800" y="1981200"/>
            <a:ext cx="4191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PURPOSE: to change the voltage</a:t>
            </a:r>
            <a:endParaRPr/>
          </a:p>
          <a:p>
            <a:pPr indent="-285750" lvl="1" marL="742950" rtl="0" algn="l">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increase = “step-up”</a:t>
            </a:r>
            <a:endParaRPr/>
          </a:p>
          <a:p>
            <a:pPr indent="-285750" lvl="1" marL="742950" rtl="0" algn="l">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decrease = “step-down”</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Often run hot, must be cooled, prone to explode.</a:t>
            </a:r>
            <a:endParaRPr/>
          </a:p>
          <a:p>
            <a:pPr indent="-285750" lvl="1" marL="742950" rtl="0" algn="l">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oil inside</a:t>
            </a:r>
            <a:endParaRPr/>
          </a:p>
          <a:p>
            <a:pPr indent="-285750" lvl="1" marL="742950" rtl="0" algn="l">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cooling fins and fans</a:t>
            </a:r>
            <a:endParaRPr/>
          </a:p>
          <a:p>
            <a:pPr indent="-285750" lvl="1" marL="742950" rtl="0" algn="l">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blast walls</a:t>
            </a:r>
            <a:endParaRPr/>
          </a:p>
        </p:txBody>
      </p:sp>
      <p:pic>
        <p:nvPicPr>
          <p:cNvPr descr="Xfrm1" id="259" name="Google Shape;259;p35"/>
          <p:cNvPicPr preferRelativeResize="0"/>
          <p:nvPr/>
        </p:nvPicPr>
        <p:blipFill rotWithShape="1">
          <a:blip r:embed="rId3">
            <a:alphaModFix/>
          </a:blip>
          <a:srcRect b="0" l="0" r="0" t="0"/>
          <a:stretch/>
        </p:blipFill>
        <p:spPr>
          <a:xfrm>
            <a:off x="4800600" y="304800"/>
            <a:ext cx="3152775" cy="3124200"/>
          </a:xfrm>
          <a:prstGeom prst="rect">
            <a:avLst/>
          </a:prstGeom>
          <a:noFill/>
          <a:ln>
            <a:noFill/>
          </a:ln>
        </p:spPr>
      </p:pic>
      <p:sp>
        <p:nvSpPr>
          <p:cNvPr id="260" name="Google Shape;260;p35"/>
          <p:cNvSpPr txBox="1"/>
          <p:nvPr/>
        </p:nvSpPr>
        <p:spPr>
          <a:xfrm>
            <a:off x="1371600" y="6126162"/>
            <a:ext cx="3200400" cy="7318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Times New Roman"/>
              <a:buNone/>
            </a:pPr>
            <a:r>
              <a:rPr b="0" i="0" lang="en-US" sz="1200" u="none">
                <a:solidFill>
                  <a:schemeClr val="lt1"/>
                </a:solidFill>
                <a:latin typeface="Times New Roman"/>
                <a:ea typeface="Times New Roman"/>
                <a:cs typeface="Times New Roman"/>
                <a:sym typeface="Times New Roman"/>
              </a:rPr>
              <a:t>DEMO: pass around small transformer</a:t>
            </a:r>
            <a:endParaRPr/>
          </a:p>
          <a:p>
            <a:pPr indent="0" lvl="0" marL="0" marR="0" rtl="0" algn="l">
              <a:lnSpc>
                <a:spcPct val="100000"/>
              </a:lnSpc>
              <a:spcBef>
                <a:spcPts val="600"/>
              </a:spcBef>
              <a:spcAft>
                <a:spcPts val="0"/>
              </a:spcAft>
              <a:buClr>
                <a:schemeClr val="lt1"/>
              </a:buClr>
              <a:buSzPts val="1200"/>
              <a:buFont typeface="Times New Roman"/>
              <a:buNone/>
            </a:pPr>
            <a:r>
              <a:rPr b="0" i="0" lang="en-US" sz="1200" u="none">
                <a:solidFill>
                  <a:schemeClr val="lt1"/>
                </a:solidFill>
                <a:latin typeface="Times New Roman"/>
                <a:ea typeface="Times New Roman"/>
                <a:cs typeface="Times New Roman"/>
                <a:sym typeface="Times New Roman"/>
              </a:rPr>
              <a:t>DEMO: two coils, one with meter, other with battery</a:t>
            </a:r>
            <a:endParaRPr/>
          </a:p>
        </p:txBody>
      </p:sp>
      <p:pic>
        <p:nvPicPr>
          <p:cNvPr descr="transformer_400kV" id="261" name="Google Shape;261;p35"/>
          <p:cNvPicPr preferRelativeResize="0"/>
          <p:nvPr/>
        </p:nvPicPr>
        <p:blipFill rotWithShape="1">
          <a:blip r:embed="rId4">
            <a:alphaModFix/>
          </a:blip>
          <a:srcRect b="0" l="1585" r="0" t="2388"/>
          <a:stretch/>
        </p:blipFill>
        <p:spPr>
          <a:xfrm>
            <a:off x="4419600" y="3352800"/>
            <a:ext cx="4724400" cy="350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Circuit Breakers</a:t>
            </a:r>
            <a:endParaRPr/>
          </a:p>
        </p:txBody>
      </p:sp>
      <p:sp>
        <p:nvSpPr>
          <p:cNvPr id="267" name="Google Shape;267;p36"/>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PURPOSE: stop the flow of current if too much flows (due to short circuit or excess demand)</a:t>
            </a:r>
            <a:endParaRPr/>
          </a:p>
        </p:txBody>
      </p:sp>
      <p:grpSp>
        <p:nvGrpSpPr>
          <p:cNvPr id="268" name="Google Shape;268;p36"/>
          <p:cNvGrpSpPr/>
          <p:nvPr/>
        </p:nvGrpSpPr>
        <p:grpSpPr>
          <a:xfrm>
            <a:off x="5210175" y="1600200"/>
            <a:ext cx="3933825" cy="5257800"/>
            <a:chOff x="1920" y="1008"/>
            <a:chExt cx="2478" cy="3312"/>
          </a:xfrm>
        </p:grpSpPr>
        <p:pic>
          <p:nvPicPr>
            <p:cNvPr descr="230kVairblastcircuitbreaker" id="269" name="Google Shape;269;p36"/>
            <p:cNvPicPr preferRelativeResize="0"/>
            <p:nvPr/>
          </p:nvPicPr>
          <p:blipFill rotWithShape="1">
            <a:blip r:embed="rId3">
              <a:alphaModFix/>
            </a:blip>
            <a:srcRect b="0" l="0" r="0" t="0"/>
            <a:stretch/>
          </p:blipFill>
          <p:spPr>
            <a:xfrm>
              <a:off x="1938" y="1008"/>
              <a:ext cx="2460" cy="3009"/>
            </a:xfrm>
            <a:prstGeom prst="rect">
              <a:avLst/>
            </a:prstGeom>
            <a:noFill/>
            <a:ln>
              <a:noFill/>
            </a:ln>
          </p:spPr>
        </p:pic>
        <p:sp>
          <p:nvSpPr>
            <p:cNvPr id="270" name="Google Shape;270;p36"/>
            <p:cNvSpPr txBox="1"/>
            <p:nvPr/>
          </p:nvSpPr>
          <p:spPr>
            <a:xfrm>
              <a:off x="1920" y="4032"/>
              <a:ext cx="1632"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230 kV breaker</a:t>
              </a:r>
              <a:endParaRPr/>
            </a:p>
          </p:txBody>
        </p:sp>
      </p:grpSp>
      <p:sp>
        <p:nvSpPr>
          <p:cNvPr id="271" name="Google Shape;271;p36"/>
          <p:cNvSpPr txBox="1"/>
          <p:nvPr/>
        </p:nvSpPr>
        <p:spPr>
          <a:xfrm>
            <a:off x="838200" y="6248400"/>
            <a:ext cx="34290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Times New Roman"/>
              <a:buNone/>
            </a:pPr>
            <a:r>
              <a:rPr b="0" i="0" lang="en-US" sz="1200" u="none">
                <a:solidFill>
                  <a:schemeClr val="lt1"/>
                </a:solidFill>
                <a:latin typeface="Times New Roman"/>
                <a:ea typeface="Times New Roman"/>
                <a:cs typeface="Times New Roman"/>
                <a:sym typeface="Times New Roman"/>
              </a:rPr>
              <a:t>DEMO: blow room breaker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Capacitor Banks</a:t>
            </a:r>
            <a:endParaRPr/>
          </a:p>
        </p:txBody>
      </p:sp>
      <p:sp>
        <p:nvSpPr>
          <p:cNvPr id="277" name="Google Shape;277;p37"/>
          <p:cNvSpPr txBox="1"/>
          <p:nvPr>
            <p:ph idx="1" type="body"/>
          </p:nvPr>
        </p:nvSpPr>
        <p:spPr>
          <a:xfrm>
            <a:off x="4724400" y="16764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Purpose: to smooth out spikes or “glitches” in the line voltage.</a:t>
            </a:r>
            <a:endParaRPr/>
          </a:p>
        </p:txBody>
      </p:sp>
      <p:sp>
        <p:nvSpPr>
          <p:cNvPr id="278" name="Google Shape;278;p37"/>
          <p:cNvSpPr txBox="1"/>
          <p:nvPr/>
        </p:nvSpPr>
        <p:spPr>
          <a:xfrm>
            <a:off x="838200" y="6400800"/>
            <a:ext cx="2209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Times New Roman"/>
              <a:buNone/>
            </a:pPr>
            <a:r>
              <a:rPr b="0" i="0" lang="en-US" sz="1200" u="none">
                <a:solidFill>
                  <a:schemeClr val="lt1"/>
                </a:solidFill>
                <a:latin typeface="Times New Roman"/>
                <a:ea typeface="Times New Roman"/>
                <a:cs typeface="Times New Roman"/>
                <a:sym typeface="Times New Roman"/>
              </a:rPr>
              <a:t>DEMO:charge/discharge a cap</a:t>
            </a:r>
            <a:endParaRPr/>
          </a:p>
          <a:p>
            <a:pPr indent="0" lvl="0" marL="0" marR="0" rtl="0" algn="l">
              <a:lnSpc>
                <a:spcPct val="100000"/>
              </a:lnSpc>
              <a:spcBef>
                <a:spcPts val="0"/>
              </a:spcBef>
              <a:spcAft>
                <a:spcPts val="0"/>
              </a:spcAft>
              <a:buClr>
                <a:schemeClr val="lt1"/>
              </a:buClr>
              <a:buSzPts val="1200"/>
              <a:buFont typeface="Times New Roman"/>
              <a:buNone/>
            </a:pPr>
            <a:r>
              <a:rPr b="0" i="0" lang="en-US" sz="1200" u="none">
                <a:solidFill>
                  <a:schemeClr val="lt1"/>
                </a:solidFill>
                <a:latin typeface="Times New Roman"/>
                <a:ea typeface="Times New Roman"/>
                <a:cs typeface="Times New Roman"/>
                <a:sym typeface="Times New Roman"/>
              </a:rPr>
              <a:t>DEMO:Lenz’s Law</a:t>
            </a:r>
            <a:endParaRPr/>
          </a:p>
        </p:txBody>
      </p:sp>
      <p:pic>
        <p:nvPicPr>
          <p:cNvPr id="279" name="Google Shape;279;p37"/>
          <p:cNvPicPr preferRelativeResize="0"/>
          <p:nvPr/>
        </p:nvPicPr>
        <p:blipFill rotWithShape="1">
          <a:blip r:embed="rId3">
            <a:alphaModFix/>
          </a:blip>
          <a:srcRect b="0" l="0" r="0" t="0"/>
          <a:stretch/>
        </p:blipFill>
        <p:spPr>
          <a:xfrm>
            <a:off x="0" y="1676400"/>
            <a:ext cx="4495800" cy="3371850"/>
          </a:xfrm>
          <a:prstGeom prst="rect">
            <a:avLst/>
          </a:prstGeom>
          <a:noFill/>
          <a:ln>
            <a:noFill/>
          </a:ln>
        </p:spPr>
      </p:pic>
      <p:pic>
        <p:nvPicPr>
          <p:cNvPr id="280" name="Google Shape;280;p37"/>
          <p:cNvPicPr preferRelativeResize="0"/>
          <p:nvPr/>
        </p:nvPicPr>
        <p:blipFill rotWithShape="1">
          <a:blip r:embed="rId4">
            <a:alphaModFix/>
          </a:blip>
          <a:srcRect b="0" l="0" r="0" t="0"/>
          <a:stretch/>
        </p:blipFill>
        <p:spPr>
          <a:xfrm>
            <a:off x="5410200" y="3581400"/>
            <a:ext cx="2209800" cy="294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Transmission Lines</a:t>
            </a:r>
            <a:endParaRPr/>
          </a:p>
        </p:txBody>
      </p:sp>
      <p:sp>
        <p:nvSpPr>
          <p:cNvPr id="286" name="Google Shape;286;p38"/>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sp>
        <p:nvSpPr>
          <p:cNvPr id="287" name="Google Shape;287;p38"/>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and the “grid”</a:t>
            </a:r>
            <a:endParaRPr/>
          </a:p>
        </p:txBody>
      </p:sp>
      <p:pic>
        <p:nvPicPr>
          <p:cNvPr descr="transport-photo" id="288" name="Google Shape;288;p38"/>
          <p:cNvPicPr preferRelativeResize="0"/>
          <p:nvPr/>
        </p:nvPicPr>
        <p:blipFill rotWithShape="1">
          <a:blip r:embed="rId3">
            <a:alphaModFix/>
          </a:blip>
          <a:srcRect b="0" l="0" r="0" t="0"/>
          <a:stretch/>
        </p:blipFill>
        <p:spPr>
          <a:xfrm>
            <a:off x="762000" y="2590800"/>
            <a:ext cx="5334000" cy="3924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Why are High Voltages Used?</a:t>
            </a:r>
            <a:endParaRPr/>
          </a:p>
        </p:txBody>
      </p:sp>
      <p:sp>
        <p:nvSpPr>
          <p:cNvPr id="294" name="Google Shape;294;p39"/>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000"/>
              <a:buFont typeface="Times New Roman"/>
              <a:buChar char="•"/>
            </a:pPr>
            <a:r>
              <a:rPr b="0" i="0" lang="en-US" sz="2000" u="none">
                <a:solidFill>
                  <a:schemeClr val="lt1"/>
                </a:solidFill>
                <a:latin typeface="Times New Roman"/>
                <a:ea typeface="Times New Roman"/>
                <a:cs typeface="Times New Roman"/>
                <a:sym typeface="Times New Roman"/>
              </a:rPr>
              <a:t>Transmission lines typically carry voltages of 110 kV, 230 kV, or even higher. The wires are not insulated, so they are kept high off the ground and well separated from each other, to prevent arcing (sparks) and injury or people or animals.</a:t>
            </a:r>
            <a:endParaRPr/>
          </a:p>
          <a:p>
            <a:pPr indent="-215900" lvl="0" marL="342900" marR="0" rtl="0" algn="l">
              <a:lnSpc>
                <a:spcPct val="100000"/>
              </a:lnSpc>
              <a:spcBef>
                <a:spcPts val="400"/>
              </a:spcBef>
              <a:spcAft>
                <a:spcPts val="0"/>
              </a:spcAft>
              <a:buClr>
                <a:schemeClr val="lt1"/>
              </a:buClr>
              <a:buSzPts val="2000"/>
              <a:buFont typeface="Times New Roman"/>
              <a:buNone/>
            </a:pPr>
            <a:r>
              <a:t/>
            </a:r>
            <a:endParaRPr b="0" i="0" sz="2000" u="none">
              <a:solidFill>
                <a:schemeClr val="lt1"/>
              </a:solidFill>
              <a:latin typeface="Times New Roman"/>
              <a:ea typeface="Times New Roman"/>
              <a:cs typeface="Times New Roman"/>
              <a:sym typeface="Times New Roman"/>
            </a:endParaRPr>
          </a:p>
          <a:p>
            <a:pPr indent="-342900" lvl="0" marL="342900" marR="0" rtl="0" algn="l">
              <a:lnSpc>
                <a:spcPct val="100000"/>
              </a:lnSpc>
              <a:spcBef>
                <a:spcPts val="400"/>
              </a:spcBef>
              <a:spcAft>
                <a:spcPts val="0"/>
              </a:spcAft>
              <a:buClr>
                <a:schemeClr val="lt1"/>
              </a:buClr>
              <a:buSzPts val="2000"/>
              <a:buFont typeface="Times New Roman"/>
              <a:buChar char="•"/>
            </a:pPr>
            <a:r>
              <a:rPr b="0" i="0" lang="en-US" sz="2000" u="none">
                <a:solidFill>
                  <a:schemeClr val="lt1"/>
                </a:solidFill>
                <a:latin typeface="Times New Roman"/>
                <a:ea typeface="Times New Roman"/>
                <a:cs typeface="Times New Roman"/>
                <a:sym typeface="Times New Roman"/>
              </a:rPr>
              <a:t>Why use such high voltages? Using very high voltages on the transmission lines reduces the amount of energy wasted heating up the wires.</a:t>
            </a:r>
            <a:endParaRPr/>
          </a:p>
          <a:p>
            <a:pPr indent="-215900" lvl="0" marL="342900" marR="0" rtl="0" algn="l">
              <a:spcBef>
                <a:spcPts val="400"/>
              </a:spcBef>
              <a:spcAft>
                <a:spcPts val="0"/>
              </a:spcAft>
              <a:buClr>
                <a:schemeClr val="lt1"/>
              </a:buClr>
              <a:buSzPts val="2000"/>
              <a:buFont typeface="Times New Roman"/>
              <a:buNone/>
            </a:pPr>
            <a:r>
              <a:t/>
            </a:r>
            <a:endParaRPr b="0" i="0" sz="2000" u="none">
              <a:solidFill>
                <a:schemeClr val="lt1"/>
              </a:solidFill>
              <a:latin typeface="Times New Roman"/>
              <a:ea typeface="Times New Roman"/>
              <a:cs typeface="Times New Roman"/>
              <a:sym typeface="Times New Roman"/>
            </a:endParaRPr>
          </a:p>
        </p:txBody>
      </p:sp>
      <p:sp>
        <p:nvSpPr>
          <p:cNvPr id="295" name="Google Shape;295;p39"/>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000"/>
              <a:buFont typeface="Times New Roman"/>
              <a:buChar char="•"/>
            </a:pPr>
            <a:r>
              <a:rPr b="0" i="0" lang="en-US" sz="2000" u="none">
                <a:solidFill>
                  <a:schemeClr val="lt1"/>
                </a:solidFill>
                <a:latin typeface="Times New Roman"/>
                <a:ea typeface="Times New Roman"/>
                <a:cs typeface="Times New Roman"/>
                <a:sym typeface="Times New Roman"/>
              </a:rPr>
              <a:t>And why is that so? Transformers cannot add energy, so if the voltage is increased, the current (in amps) must decrease. The charges flowing through the wires constantly collide with the atoms, losing energy and heating the wire. We call this resistance. Recall that the power (energy per time) lost to that heating is given by the equation P=I</a:t>
            </a:r>
            <a:r>
              <a:rPr b="0" baseline="30000" i="0" lang="en-US" sz="2000" u="none">
                <a:solidFill>
                  <a:schemeClr val="lt1"/>
                </a:solidFill>
                <a:latin typeface="Times New Roman"/>
                <a:ea typeface="Times New Roman"/>
                <a:cs typeface="Times New Roman"/>
                <a:sym typeface="Times New Roman"/>
              </a:rPr>
              <a:t>2</a:t>
            </a:r>
            <a:r>
              <a:rPr b="0" i="0" lang="en-US" sz="2000" u="none">
                <a:solidFill>
                  <a:schemeClr val="lt1"/>
                </a:solidFill>
                <a:latin typeface="Times New Roman"/>
                <a:ea typeface="Times New Roman"/>
                <a:cs typeface="Times New Roman"/>
                <a:sym typeface="Times New Roman"/>
              </a:rPr>
              <a:t>R. If the current is reduced, the power used in heating the wire is reduced.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Transformer Sub-Station</a:t>
            </a:r>
            <a:endParaRPr/>
          </a:p>
        </p:txBody>
      </p:sp>
      <p:sp>
        <p:nvSpPr>
          <p:cNvPr id="301" name="Google Shape;301;p40"/>
          <p:cNvSpPr txBox="1"/>
          <p:nvPr>
            <p:ph idx="1" type="body"/>
          </p:nvPr>
        </p:nvSpPr>
        <p:spPr>
          <a:xfrm>
            <a:off x="4645025" y="1154112"/>
            <a:ext cx="4041775" cy="63976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1"/>
              </a:buClr>
              <a:buSzPts val="2400"/>
              <a:buFont typeface="Times New Roman"/>
              <a:buNone/>
            </a:pPr>
            <a:r>
              <a:rPr b="1" i="0" lang="en-US" sz="2400" u="none">
                <a:solidFill>
                  <a:schemeClr val="lt1"/>
                </a:solidFill>
                <a:latin typeface="Times New Roman"/>
                <a:ea typeface="Times New Roman"/>
                <a:cs typeface="Times New Roman"/>
                <a:sym typeface="Times New Roman"/>
              </a:rPr>
              <a:t>Purpose:</a:t>
            </a:r>
            <a:endParaRPr/>
          </a:p>
        </p:txBody>
      </p:sp>
      <p:sp>
        <p:nvSpPr>
          <p:cNvPr id="302" name="Google Shape;302;p40"/>
          <p:cNvSpPr txBox="1"/>
          <p:nvPr>
            <p:ph idx="1" type="body"/>
          </p:nvPr>
        </p:nvSpPr>
        <p:spPr>
          <a:xfrm>
            <a:off x="4645025" y="1839912"/>
            <a:ext cx="4041775" cy="39512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to reduce the very high voltages from the transmission lines (&gt;100kV) to intermediate voltages used to serve an individual town or section of a city (typically 66 kV or 33 kV)</a:t>
            </a:r>
            <a:endParaRPr/>
          </a:p>
        </p:txBody>
      </p:sp>
      <p:pic>
        <p:nvPicPr>
          <p:cNvPr descr="230kVtranformerstation" id="303" name="Google Shape;303;p40"/>
          <p:cNvPicPr preferRelativeResize="0"/>
          <p:nvPr/>
        </p:nvPicPr>
        <p:blipFill rotWithShape="1">
          <a:blip r:embed="rId3">
            <a:alphaModFix/>
          </a:blip>
          <a:srcRect b="17500" l="0" r="5998" t="2499"/>
          <a:stretch/>
        </p:blipFill>
        <p:spPr>
          <a:xfrm>
            <a:off x="0" y="4267200"/>
            <a:ext cx="3805237" cy="2590800"/>
          </a:xfrm>
          <a:prstGeom prst="rect">
            <a:avLst/>
          </a:prstGeom>
          <a:noFill/>
          <a:ln>
            <a:noFill/>
          </a:ln>
        </p:spPr>
      </p:pic>
      <p:pic>
        <p:nvPicPr>
          <p:cNvPr id="304" name="Google Shape;304;p40"/>
          <p:cNvPicPr preferRelativeResize="0"/>
          <p:nvPr>
            <p:ph idx="2" type="body"/>
          </p:nvPr>
        </p:nvPicPr>
        <p:blipFill rotWithShape="1">
          <a:blip r:embed="rId4">
            <a:alphaModFix/>
          </a:blip>
          <a:srcRect b="0" l="0" r="0" t="0"/>
          <a:stretch/>
        </p:blipFill>
        <p:spPr>
          <a:xfrm>
            <a:off x="0" y="1295400"/>
            <a:ext cx="3759200" cy="2819400"/>
          </a:xfrm>
          <a:prstGeom prst="rect">
            <a:avLst/>
          </a:prstGeom>
          <a:noFill/>
          <a:ln>
            <a:noFill/>
          </a:ln>
        </p:spPr>
      </p:pic>
      <p:sp>
        <p:nvSpPr>
          <p:cNvPr id="305" name="Google Shape;305;p40"/>
          <p:cNvSpPr txBox="1"/>
          <p:nvPr/>
        </p:nvSpPr>
        <p:spPr>
          <a:xfrm>
            <a:off x="2209800" y="3810000"/>
            <a:ext cx="15382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Times New Roman"/>
              <a:buNone/>
            </a:pPr>
            <a:r>
              <a:rPr b="0" i="0" lang="en-US" sz="1200" u="none">
                <a:solidFill>
                  <a:schemeClr val="lt1"/>
                </a:solidFill>
                <a:latin typeface="Times New Roman"/>
                <a:ea typeface="Times New Roman"/>
                <a:cs typeface="Times New Roman"/>
                <a:sym typeface="Times New Roman"/>
              </a:rPr>
              <a:t>TTR Substations, Inc.</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To your house...</a:t>
            </a:r>
            <a:endParaRPr/>
          </a:p>
        </p:txBody>
      </p:sp>
      <p:sp>
        <p:nvSpPr>
          <p:cNvPr id="311" name="Google Shape;311;p41"/>
          <p:cNvSpPr txBox="1"/>
          <p:nvPr>
            <p:ph idx="1" type="body"/>
          </p:nvPr>
        </p:nvSpPr>
        <p:spPr>
          <a:xfrm>
            <a:off x="457200" y="1535112"/>
            <a:ext cx="4040187" cy="639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400"/>
              <a:buFont typeface="Times New Roman"/>
              <a:buNone/>
            </a:pPr>
            <a:r>
              <a:t/>
            </a:r>
            <a:endParaRPr b="1" sz="2400"/>
          </a:p>
        </p:txBody>
      </p:sp>
      <p:pic>
        <p:nvPicPr>
          <p:cNvPr descr="PadmountTransformer.jpg" id="312" name="Google Shape;312;p41"/>
          <p:cNvPicPr preferRelativeResize="0"/>
          <p:nvPr>
            <p:ph idx="1" type="body"/>
          </p:nvPr>
        </p:nvPicPr>
        <p:blipFill rotWithShape="1">
          <a:blip r:embed="rId3">
            <a:alphaModFix/>
          </a:blip>
          <a:srcRect b="0" l="0" r="0" t="0"/>
          <a:stretch/>
        </p:blipFill>
        <p:spPr>
          <a:xfrm>
            <a:off x="5105400" y="4152900"/>
            <a:ext cx="3810000" cy="2705100"/>
          </a:xfrm>
          <a:prstGeom prst="rect">
            <a:avLst/>
          </a:prstGeom>
          <a:noFill/>
          <a:ln>
            <a:noFill/>
          </a:ln>
        </p:spPr>
      </p:pic>
      <p:sp>
        <p:nvSpPr>
          <p:cNvPr id="313" name="Google Shape;313;p41"/>
          <p:cNvSpPr txBox="1"/>
          <p:nvPr>
            <p:ph idx="1" type="body"/>
          </p:nvPr>
        </p:nvSpPr>
        <p:spPr>
          <a:xfrm>
            <a:off x="4645025" y="1535112"/>
            <a:ext cx="4041775" cy="639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400"/>
              <a:buFont typeface="Times New Roman"/>
              <a:buNone/>
            </a:pPr>
            <a:r>
              <a:t/>
            </a:r>
            <a:endParaRPr b="1" sz="2400"/>
          </a:p>
        </p:txBody>
      </p:sp>
      <p:sp>
        <p:nvSpPr>
          <p:cNvPr id="314" name="Google Shape;314;p41"/>
          <p:cNvSpPr txBox="1"/>
          <p:nvPr>
            <p:ph idx="2" type="body"/>
          </p:nvPr>
        </p:nvSpPr>
        <p:spPr>
          <a:xfrm>
            <a:off x="4645025" y="2133600"/>
            <a:ext cx="4498975" cy="3951287"/>
          </a:xfrm>
          <a:prstGeom prst="rect">
            <a:avLst/>
          </a:prstGeom>
          <a:noFill/>
          <a:ln>
            <a:noFill/>
          </a:ln>
        </p:spPr>
        <p:txBody>
          <a:bodyPr anchorCtr="0" anchor="t" bIns="45700" lIns="91425" spcFirstLastPara="1" rIns="91425" wrap="square" tIns="45700">
            <a:noAutofit/>
          </a:bodyPr>
          <a:lstStyle/>
          <a:p>
            <a:pPr indent="-3175" lvl="0" marL="3175" marR="0" rtl="0" algn="l">
              <a:lnSpc>
                <a:spcPct val="100000"/>
              </a:lnSpc>
              <a:spcBef>
                <a:spcPts val="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smaller transformers (on power line poles or green boxes on the ground) reduce the voltage further to the 240V delivered to individual homes</a:t>
            </a:r>
            <a:endParaRPr/>
          </a:p>
          <a:p>
            <a:pPr indent="-190500" lvl="0" marL="342900" marR="0" rtl="0" algn="l">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p:txBody>
      </p:sp>
      <p:pic>
        <p:nvPicPr>
          <p:cNvPr id="315" name="Google Shape;315;p41"/>
          <p:cNvPicPr preferRelativeResize="0"/>
          <p:nvPr/>
        </p:nvPicPr>
        <p:blipFill rotWithShape="1">
          <a:blip r:embed="rId4">
            <a:alphaModFix/>
          </a:blip>
          <a:srcRect b="0" l="0" r="0" t="0"/>
          <a:stretch/>
        </p:blipFill>
        <p:spPr>
          <a:xfrm>
            <a:off x="457200" y="1828800"/>
            <a:ext cx="3287712" cy="47990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21" name="Google Shape;321;p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22" name="Google Shape;322;p42"/>
          <p:cNvPicPr preferRelativeResize="0"/>
          <p:nvPr/>
        </p:nvPicPr>
        <p:blipFill rotWithShape="1">
          <a:blip r:embed="rId3">
            <a:alphaModFix/>
          </a:blip>
          <a:srcRect b="0" l="0" r="0" t="0"/>
          <a:stretch/>
        </p:blipFill>
        <p:spPr>
          <a:xfrm>
            <a:off x="285750" y="1143000"/>
            <a:ext cx="8572500" cy="525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img_gauche" id="119" name="Google Shape;119;p16"/>
          <p:cNvPicPr preferRelativeResize="0"/>
          <p:nvPr/>
        </p:nvPicPr>
        <p:blipFill rotWithShape="1">
          <a:blip r:embed="rId3">
            <a:alphaModFix/>
          </a:blip>
          <a:srcRect b="3845" l="3219" r="3189" t="5770"/>
          <a:stretch/>
        </p:blipFill>
        <p:spPr>
          <a:xfrm>
            <a:off x="990600" y="1524000"/>
            <a:ext cx="7010400" cy="4991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28" name="Google Shape;328;p4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29" name="Google Shape;329;p43"/>
          <p:cNvPicPr preferRelativeResize="0"/>
          <p:nvPr/>
        </p:nvPicPr>
        <p:blipFill rotWithShape="1">
          <a:blip r:embed="rId3">
            <a:alphaModFix/>
          </a:blip>
          <a:srcRect b="0" l="0" r="0" t="0"/>
          <a:stretch/>
        </p:blipFill>
        <p:spPr>
          <a:xfrm>
            <a:off x="228600" y="990600"/>
            <a:ext cx="8751887" cy="472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35" name="Google Shape;335;p4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36" name="Google Shape;336;p44"/>
          <p:cNvPicPr preferRelativeResize="0"/>
          <p:nvPr/>
        </p:nvPicPr>
        <p:blipFill rotWithShape="1">
          <a:blip r:embed="rId3">
            <a:alphaModFix/>
          </a:blip>
          <a:srcRect b="0" l="0" r="0" t="0"/>
          <a:stretch/>
        </p:blipFill>
        <p:spPr>
          <a:xfrm>
            <a:off x="800100" y="388937"/>
            <a:ext cx="7543800" cy="6080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42" name="Google Shape;342;p4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43" name="Google Shape;343;p45"/>
          <p:cNvPicPr preferRelativeResize="0"/>
          <p:nvPr/>
        </p:nvPicPr>
        <p:blipFill rotWithShape="1">
          <a:blip r:embed="rId3">
            <a:alphaModFix/>
          </a:blip>
          <a:srcRect b="0" l="0" r="0" t="0"/>
          <a:stretch/>
        </p:blipFill>
        <p:spPr>
          <a:xfrm>
            <a:off x="90487" y="1366837"/>
            <a:ext cx="8963025" cy="4876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49" name="Google Shape;349;p4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50" name="Google Shape;350;p46"/>
          <p:cNvPicPr preferRelativeResize="0"/>
          <p:nvPr/>
        </p:nvPicPr>
        <p:blipFill rotWithShape="1">
          <a:blip r:embed="rId3">
            <a:alphaModFix/>
          </a:blip>
          <a:srcRect b="0" l="0" r="0" t="0"/>
          <a:stretch/>
        </p:blipFill>
        <p:spPr>
          <a:xfrm>
            <a:off x="152400" y="1447800"/>
            <a:ext cx="8828087" cy="5029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56" name="Google Shape;356;p4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57" name="Google Shape;357;p47"/>
          <p:cNvPicPr preferRelativeResize="0"/>
          <p:nvPr/>
        </p:nvPicPr>
        <p:blipFill rotWithShape="1">
          <a:blip r:embed="rId3">
            <a:alphaModFix/>
          </a:blip>
          <a:srcRect b="0" l="0" r="0" t="0"/>
          <a:stretch/>
        </p:blipFill>
        <p:spPr>
          <a:xfrm>
            <a:off x="1066800" y="1119187"/>
            <a:ext cx="6934200" cy="5000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63" name="Google Shape;363;p48"/>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64" name="Google Shape;364;p48"/>
          <p:cNvPicPr preferRelativeResize="0"/>
          <p:nvPr/>
        </p:nvPicPr>
        <p:blipFill rotWithShape="1">
          <a:blip r:embed="rId3">
            <a:alphaModFix/>
          </a:blip>
          <a:srcRect b="0" l="0" r="0" t="0"/>
          <a:stretch/>
        </p:blipFill>
        <p:spPr>
          <a:xfrm>
            <a:off x="152400" y="1066800"/>
            <a:ext cx="8885237" cy="4572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70" name="Google Shape;370;p4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71" name="Google Shape;371;p49"/>
          <p:cNvPicPr preferRelativeResize="0"/>
          <p:nvPr/>
        </p:nvPicPr>
        <p:blipFill rotWithShape="1">
          <a:blip r:embed="rId3">
            <a:alphaModFix/>
          </a:blip>
          <a:srcRect b="0" l="0" r="0" t="0"/>
          <a:stretch/>
        </p:blipFill>
        <p:spPr>
          <a:xfrm>
            <a:off x="127000" y="457200"/>
            <a:ext cx="8864600" cy="2667000"/>
          </a:xfrm>
          <a:prstGeom prst="rect">
            <a:avLst/>
          </a:prstGeom>
          <a:noFill/>
          <a:ln>
            <a:noFill/>
          </a:ln>
        </p:spPr>
      </p:pic>
      <p:pic>
        <p:nvPicPr>
          <p:cNvPr descr="https://www.electricaltechnology.org/wp-content/uploads/2021/10/Secondary-Distribution-System.png" id="372" name="Google Shape;372;p49"/>
          <p:cNvPicPr preferRelativeResize="0"/>
          <p:nvPr/>
        </p:nvPicPr>
        <p:blipFill rotWithShape="1">
          <a:blip r:embed="rId4">
            <a:alphaModFix/>
          </a:blip>
          <a:srcRect b="0" l="0" r="0" t="0"/>
          <a:stretch/>
        </p:blipFill>
        <p:spPr>
          <a:xfrm>
            <a:off x="1538287" y="3581400"/>
            <a:ext cx="5715000" cy="2857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78" name="Google Shape;378;p5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79" name="Google Shape;379;p50"/>
          <p:cNvPicPr preferRelativeResize="0"/>
          <p:nvPr/>
        </p:nvPicPr>
        <p:blipFill rotWithShape="1">
          <a:blip r:embed="rId3">
            <a:alphaModFix/>
          </a:blip>
          <a:srcRect b="0" l="0" r="0" t="0"/>
          <a:stretch/>
        </p:blipFill>
        <p:spPr>
          <a:xfrm>
            <a:off x="26987" y="1143000"/>
            <a:ext cx="9069387" cy="4419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85" name="Google Shape;385;p5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86" name="Google Shape;386;p51"/>
          <p:cNvPicPr preferRelativeResize="0"/>
          <p:nvPr/>
        </p:nvPicPr>
        <p:blipFill rotWithShape="1">
          <a:blip r:embed="rId3">
            <a:alphaModFix/>
          </a:blip>
          <a:srcRect b="0" l="0" r="0" t="0"/>
          <a:stretch/>
        </p:blipFill>
        <p:spPr>
          <a:xfrm>
            <a:off x="182562" y="750887"/>
            <a:ext cx="8778875" cy="55578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392" name="Google Shape;392;p5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393" name="Google Shape;393;p52"/>
          <p:cNvPicPr preferRelativeResize="0"/>
          <p:nvPr/>
        </p:nvPicPr>
        <p:blipFill rotWithShape="1">
          <a:blip r:embed="rId3">
            <a:alphaModFix/>
          </a:blip>
          <a:srcRect b="0" l="0" r="0" t="0"/>
          <a:stretch/>
        </p:blipFill>
        <p:spPr>
          <a:xfrm>
            <a:off x="304800" y="244475"/>
            <a:ext cx="8610600" cy="4556125"/>
          </a:xfrm>
          <a:prstGeom prst="rect">
            <a:avLst/>
          </a:prstGeom>
          <a:noFill/>
          <a:ln>
            <a:noFill/>
          </a:ln>
        </p:spPr>
      </p:pic>
      <p:pic>
        <p:nvPicPr>
          <p:cNvPr id="394" name="Google Shape;394;p52"/>
          <p:cNvPicPr preferRelativeResize="0"/>
          <p:nvPr/>
        </p:nvPicPr>
        <p:blipFill rotWithShape="1">
          <a:blip r:embed="rId4">
            <a:alphaModFix/>
          </a:blip>
          <a:srcRect b="0" l="0" r="0" t="0"/>
          <a:stretch/>
        </p:blipFill>
        <p:spPr>
          <a:xfrm>
            <a:off x="304800" y="4762500"/>
            <a:ext cx="8610600" cy="1562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sng">
                <a:solidFill>
                  <a:schemeClr val="lt2"/>
                </a:solidFill>
                <a:latin typeface="Times New Roman"/>
                <a:ea typeface="Times New Roman"/>
                <a:cs typeface="Times New Roman"/>
                <a:sym typeface="Times New Roman"/>
              </a:rPr>
              <a:t>Principles</a:t>
            </a:r>
            <a:endParaRPr/>
          </a:p>
        </p:txBody>
      </p:sp>
      <p:sp>
        <p:nvSpPr>
          <p:cNvPr id="125" name="Google Shape;125;p17"/>
          <p:cNvSpPr txBox="1"/>
          <p:nvPr>
            <p:ph idx="1" type="body"/>
          </p:nvPr>
        </p:nvSpPr>
        <p:spPr>
          <a:xfrm>
            <a:off x="685800" y="1981200"/>
            <a:ext cx="64008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energy = “the ability to do work”</a:t>
            </a:r>
            <a:endParaRPr/>
          </a:p>
          <a:p>
            <a:pPr indent="-228600" lvl="2" marL="1143000" rtl="0" algn="l">
              <a:lnSpc>
                <a:spcPct val="100000"/>
              </a:lnSpc>
              <a:spcBef>
                <a:spcPts val="400"/>
              </a:spcBef>
              <a:spcAft>
                <a:spcPts val="0"/>
              </a:spcAft>
              <a:buClr>
                <a:schemeClr val="lt1"/>
              </a:buClr>
              <a:buSzPts val="2000"/>
              <a:buFont typeface="Times New Roman"/>
              <a:buNone/>
            </a:pPr>
            <a:r>
              <a:rPr b="0" i="0" lang="en-US" sz="2000" u="none">
                <a:solidFill>
                  <a:schemeClr val="lt1"/>
                </a:solidFill>
                <a:latin typeface="Times New Roman"/>
                <a:ea typeface="Times New Roman"/>
                <a:cs typeface="Times New Roman"/>
                <a:sym typeface="Times New Roman"/>
              </a:rPr>
              <a:t>measured in Joules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power = rate of energy generation or use</a:t>
            </a:r>
            <a:endParaRPr/>
          </a:p>
          <a:p>
            <a:pPr indent="-228600" lvl="2" marL="1143000" rtl="0" algn="l">
              <a:lnSpc>
                <a:spcPct val="100000"/>
              </a:lnSpc>
              <a:spcBef>
                <a:spcPts val="400"/>
              </a:spcBef>
              <a:spcAft>
                <a:spcPts val="0"/>
              </a:spcAft>
              <a:buClr>
                <a:schemeClr val="lt1"/>
              </a:buClr>
              <a:buSzPts val="2000"/>
              <a:buFont typeface="Times New Roman"/>
              <a:buNone/>
            </a:pPr>
            <a:r>
              <a:rPr b="0" i="0" lang="en-US" sz="2000" u="none">
                <a:solidFill>
                  <a:schemeClr val="lt1"/>
                </a:solidFill>
                <a:latin typeface="Times New Roman"/>
                <a:ea typeface="Times New Roman"/>
                <a:cs typeface="Times New Roman"/>
                <a:sym typeface="Times New Roman"/>
              </a:rPr>
              <a:t>measured in Watts = Joules / sec</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current = rate of charge flow</a:t>
            </a:r>
            <a:endParaRPr/>
          </a:p>
          <a:p>
            <a:pPr indent="-228600" lvl="2" marL="1143000" rtl="0" algn="l">
              <a:lnSpc>
                <a:spcPct val="100000"/>
              </a:lnSpc>
              <a:spcBef>
                <a:spcPts val="400"/>
              </a:spcBef>
              <a:spcAft>
                <a:spcPts val="0"/>
              </a:spcAft>
              <a:buClr>
                <a:schemeClr val="lt1"/>
              </a:buClr>
              <a:buSzPts val="2000"/>
              <a:buFont typeface="Times New Roman"/>
              <a:buNone/>
            </a:pPr>
            <a:r>
              <a:rPr b="0" i="0" lang="en-US" sz="2000" u="none">
                <a:solidFill>
                  <a:schemeClr val="lt1"/>
                </a:solidFill>
                <a:latin typeface="Times New Roman"/>
                <a:ea typeface="Times New Roman"/>
                <a:cs typeface="Times New Roman"/>
                <a:sym typeface="Times New Roman"/>
              </a:rPr>
              <a:t>measured in Amps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voltage = “pressure” pushing current</a:t>
            </a:r>
            <a:endParaRPr/>
          </a:p>
          <a:p>
            <a:pPr indent="-228600" lvl="2" marL="1143000" rtl="0" algn="l">
              <a:lnSpc>
                <a:spcPct val="100000"/>
              </a:lnSpc>
              <a:spcBef>
                <a:spcPts val="400"/>
              </a:spcBef>
              <a:spcAft>
                <a:spcPts val="0"/>
              </a:spcAft>
              <a:buClr>
                <a:schemeClr val="lt1"/>
              </a:buClr>
              <a:buSzPts val="2000"/>
              <a:buFont typeface="Times New Roman"/>
              <a:buNone/>
            </a:pPr>
            <a:r>
              <a:rPr b="0" i="0" lang="en-US" sz="2000" u="none">
                <a:solidFill>
                  <a:schemeClr val="lt1"/>
                </a:solidFill>
                <a:latin typeface="Times New Roman"/>
                <a:ea typeface="Times New Roman"/>
                <a:cs typeface="Times New Roman"/>
                <a:sym typeface="Times New Roman"/>
              </a:rPr>
              <a:t>measured in Volts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400" name="Google Shape;400;p5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401" name="Google Shape;401;p53"/>
          <p:cNvPicPr preferRelativeResize="0"/>
          <p:nvPr/>
        </p:nvPicPr>
        <p:blipFill rotWithShape="1">
          <a:blip r:embed="rId3">
            <a:alphaModFix/>
          </a:blip>
          <a:srcRect b="0" l="0" r="0" t="0"/>
          <a:stretch/>
        </p:blipFill>
        <p:spPr>
          <a:xfrm>
            <a:off x="533400" y="1685925"/>
            <a:ext cx="8255000" cy="4714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407" name="Google Shape;407;p54"/>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408" name="Google Shape;408;p54"/>
          <p:cNvPicPr preferRelativeResize="0"/>
          <p:nvPr/>
        </p:nvPicPr>
        <p:blipFill rotWithShape="1">
          <a:blip r:embed="rId3">
            <a:alphaModFix/>
          </a:blip>
          <a:srcRect b="0" l="0" r="0" t="0"/>
          <a:stretch/>
        </p:blipFill>
        <p:spPr>
          <a:xfrm>
            <a:off x="304800" y="381000"/>
            <a:ext cx="8451850" cy="5943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414" name="Google Shape;414;p5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415" name="Google Shape;415;p55"/>
          <p:cNvPicPr preferRelativeResize="0"/>
          <p:nvPr/>
        </p:nvPicPr>
        <p:blipFill rotWithShape="1">
          <a:blip r:embed="rId3">
            <a:alphaModFix/>
          </a:blip>
          <a:srcRect b="4464" l="0" r="0" t="0"/>
          <a:stretch/>
        </p:blipFill>
        <p:spPr>
          <a:xfrm>
            <a:off x="131762" y="381000"/>
            <a:ext cx="8880475" cy="6072187"/>
          </a:xfrm>
          <a:prstGeom prst="rect">
            <a:avLst/>
          </a:prstGeom>
          <a:noFill/>
          <a:ln>
            <a:noFill/>
          </a:ln>
        </p:spPr>
      </p:pic>
      <p:pic>
        <p:nvPicPr>
          <p:cNvPr id="416" name="Google Shape;416;p55"/>
          <p:cNvPicPr preferRelativeResize="0"/>
          <p:nvPr/>
        </p:nvPicPr>
        <p:blipFill rotWithShape="1">
          <a:blip r:embed="rId4">
            <a:alphaModFix/>
          </a:blip>
          <a:srcRect b="0" l="0" r="0" t="0"/>
          <a:stretch/>
        </p:blipFill>
        <p:spPr>
          <a:xfrm>
            <a:off x="4953000" y="1181100"/>
            <a:ext cx="3124200" cy="18018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422" name="Google Shape;422;p5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423" name="Google Shape;423;p56"/>
          <p:cNvPicPr preferRelativeResize="0"/>
          <p:nvPr/>
        </p:nvPicPr>
        <p:blipFill rotWithShape="1">
          <a:blip r:embed="rId3">
            <a:alphaModFix/>
          </a:blip>
          <a:srcRect b="0" l="0" r="0" t="0"/>
          <a:stretch/>
        </p:blipFill>
        <p:spPr>
          <a:xfrm>
            <a:off x="304800" y="152400"/>
            <a:ext cx="8564562" cy="1636712"/>
          </a:xfrm>
          <a:prstGeom prst="rect">
            <a:avLst/>
          </a:prstGeom>
          <a:noFill/>
          <a:ln>
            <a:noFill/>
          </a:ln>
        </p:spPr>
      </p:pic>
      <p:pic>
        <p:nvPicPr>
          <p:cNvPr id="424" name="Google Shape;424;p56"/>
          <p:cNvPicPr preferRelativeResize="0"/>
          <p:nvPr/>
        </p:nvPicPr>
        <p:blipFill rotWithShape="1">
          <a:blip r:embed="rId4">
            <a:alphaModFix/>
          </a:blip>
          <a:srcRect b="0" l="0" r="0" t="0"/>
          <a:stretch/>
        </p:blipFill>
        <p:spPr>
          <a:xfrm>
            <a:off x="2252662" y="3886200"/>
            <a:ext cx="4638675" cy="2173287"/>
          </a:xfrm>
          <a:prstGeom prst="rect">
            <a:avLst/>
          </a:prstGeom>
          <a:noFill/>
          <a:ln>
            <a:noFill/>
          </a:ln>
        </p:spPr>
      </p:pic>
      <p:pic>
        <p:nvPicPr>
          <p:cNvPr id="425" name="Google Shape;425;p56"/>
          <p:cNvPicPr preferRelativeResize="0"/>
          <p:nvPr/>
        </p:nvPicPr>
        <p:blipFill rotWithShape="1">
          <a:blip r:embed="rId5">
            <a:alphaModFix/>
          </a:blip>
          <a:srcRect b="0" l="0" r="0" t="0"/>
          <a:stretch/>
        </p:blipFill>
        <p:spPr>
          <a:xfrm>
            <a:off x="304800" y="1752600"/>
            <a:ext cx="8564562" cy="2133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431" name="Google Shape;431;p57"/>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Times New Roman"/>
              <a:buNone/>
            </a:pPr>
            <a:r>
              <a:t/>
            </a:r>
            <a:endParaRPr sz="3200">
              <a:solidFill>
                <a:schemeClr val="lt1"/>
              </a:solidFill>
              <a:latin typeface="Times New Roman"/>
              <a:ea typeface="Times New Roman"/>
              <a:cs typeface="Times New Roman"/>
              <a:sym typeface="Times New Roman"/>
            </a:endParaRPr>
          </a:p>
        </p:txBody>
      </p:sp>
      <p:pic>
        <p:nvPicPr>
          <p:cNvPr id="432" name="Google Shape;432;p57"/>
          <p:cNvPicPr preferRelativeResize="0"/>
          <p:nvPr/>
        </p:nvPicPr>
        <p:blipFill rotWithShape="1">
          <a:blip r:embed="rId3">
            <a:alphaModFix/>
          </a:blip>
          <a:srcRect b="0" l="0" r="0" t="0"/>
          <a:stretch/>
        </p:blipFill>
        <p:spPr>
          <a:xfrm>
            <a:off x="301625" y="457200"/>
            <a:ext cx="8540750" cy="5638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type="title"/>
          </p:nvPr>
        </p:nvSpPr>
        <p:spPr>
          <a:xfrm>
            <a:off x="609600" y="685800"/>
            <a:ext cx="7772400" cy="533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LT SUPPLY</a:t>
            </a:r>
            <a:endParaRPr/>
          </a:p>
        </p:txBody>
      </p:sp>
      <p:sp>
        <p:nvSpPr>
          <p:cNvPr id="438" name="Google Shape;438;p58"/>
          <p:cNvSpPr txBox="1"/>
          <p:nvPr>
            <p:ph idx="1" type="body"/>
          </p:nvPr>
        </p:nvSpPr>
        <p:spPr>
          <a:xfrm>
            <a:off x="685800" y="1447800"/>
            <a:ext cx="7772400" cy="495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LT line stands for low tension lines</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Conductors that carry electricity from the distribution transformer structure to the consumer house.</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LT line carries 440 volts line voltage(phase to phase) and 230 volts voltage (neutral to phase).</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Most small consumers of electricity like individual houses, shops, small offices and smaller manufacturing units get their electricity on LT connection.</a:t>
            </a:r>
            <a:endParaRPr/>
          </a:p>
          <a:p>
            <a:pPr indent="-190500" lvl="0" marL="342900" marR="0" rtl="0" algn="l">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685800" y="609600"/>
            <a:ext cx="77724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444" name="Google Shape;444;p59"/>
          <p:cNvSpPr txBox="1"/>
          <p:nvPr>
            <p:ph idx="1" type="body"/>
          </p:nvPr>
        </p:nvSpPr>
        <p:spPr>
          <a:xfrm>
            <a:off x="685800" y="1524000"/>
            <a:ext cx="7772400" cy="5105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The types of insulators used in low tension lines are pin insulator. </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Low tension lines are erected in every street of the city.</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In LT lines, both PCC (plain cement concrete) and RCC(reinforced cement concrete) poles are used.</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The erection cost of the low tension line is less than the HT line</a:t>
            </a:r>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In the LT line, four conductors are used such as three conductors for phase and one for neutral.</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190500" lvl="0" marL="342900" marR="0" rtl="0" algn="l">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HT SUPPLY</a:t>
            </a:r>
            <a:endParaRPr/>
          </a:p>
        </p:txBody>
      </p:sp>
      <p:sp>
        <p:nvSpPr>
          <p:cNvPr id="450" name="Google Shape;450;p6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HT line stands for high tension lines </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conductors that carry electricity from substation to distribution transformer.</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HT line carries 11 KV voltage.</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just">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In the HT line, three conductors are used for phase (R, Y, B).</a:t>
            </a:r>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190500" lvl="0" marL="342900" marR="0" rtl="0" algn="just">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190500" lvl="0" marL="342900" marR="0" rtl="0" algn="l">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chemeClr val="lt2"/>
              </a:solidFill>
              <a:latin typeface="Times New Roman"/>
              <a:ea typeface="Times New Roman"/>
              <a:cs typeface="Times New Roman"/>
              <a:sym typeface="Times New Roman"/>
            </a:endParaRPr>
          </a:p>
        </p:txBody>
      </p:sp>
      <p:sp>
        <p:nvSpPr>
          <p:cNvPr id="456" name="Google Shape;456;p6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Insulators used in high tension lines are pin insulators and disc insulators.</a:t>
            </a:r>
            <a:endParaRPr/>
          </a:p>
          <a:p>
            <a:pPr indent="-190500" lvl="0" marL="342900" marR="0" rtl="0" algn="l">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High tension lines are erected at main roads generally.</a:t>
            </a:r>
            <a:endParaRPr/>
          </a:p>
          <a:p>
            <a:pPr indent="-190500" lvl="0" marL="342900" marR="0" rtl="0" algn="l">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In HT lines also PCC and RCC poles are used.</a:t>
            </a:r>
            <a:endParaRPr/>
          </a:p>
          <a:p>
            <a:pPr indent="-190500" lvl="0" marL="342900" marR="0" rtl="0" algn="l">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lt1"/>
              </a:buClr>
              <a:buSzPts val="2400"/>
              <a:buFont typeface="Times New Roman"/>
              <a:buChar char="•"/>
            </a:pPr>
            <a:r>
              <a:rPr b="0" i="0" lang="en-US" sz="2400" u="none">
                <a:solidFill>
                  <a:schemeClr val="lt1"/>
                </a:solidFill>
                <a:latin typeface="Times New Roman"/>
                <a:ea typeface="Times New Roman"/>
                <a:cs typeface="Times New Roman"/>
                <a:sym typeface="Times New Roman"/>
              </a:rPr>
              <a:t>In HT The erection cost of high tension line is more than the cost of LT line. </a:t>
            </a:r>
            <a:endParaRPr/>
          </a:p>
          <a:p>
            <a:pPr indent="-190500" lvl="0" marL="342900" marR="0" rtl="0" algn="l">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190500" lvl="0" marL="342900" marR="0" rtl="0" algn="l">
              <a:lnSpc>
                <a:spcPct val="100000"/>
              </a:lnSpc>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a:p>
            <a:pPr indent="-190500" lvl="0" marL="342900" marR="0" rtl="0" algn="l">
              <a:spcBef>
                <a:spcPts val="480"/>
              </a:spcBef>
              <a:spcAft>
                <a:spcPts val="0"/>
              </a:spcAft>
              <a:buClr>
                <a:schemeClr val="lt1"/>
              </a:buClr>
              <a:buSzPts val="2400"/>
              <a:buFont typeface="Times New Roman"/>
              <a:buNone/>
            </a:pPr>
            <a:r>
              <a:t/>
            </a:r>
            <a:endParaRPr b="0" i="0" sz="2400" u="none">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Moving Electrons Create Magnetic Fields</a:t>
            </a:r>
            <a:endParaRPr/>
          </a:p>
        </p:txBody>
      </p:sp>
      <p:sp>
        <p:nvSpPr>
          <p:cNvPr id="131" name="Google Shape;131;p18"/>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electromagnets</a:t>
            </a:r>
            <a:endParaRPr/>
          </a:p>
          <a:p>
            <a:pPr indent="-165100" lvl="0" marL="342900" rtl="0" algn="l">
              <a:spcBef>
                <a:spcPts val="560"/>
              </a:spcBef>
              <a:spcAft>
                <a:spcPts val="0"/>
              </a:spcAft>
              <a:buClr>
                <a:schemeClr val="lt1"/>
              </a:buClr>
              <a:buSzPts val="2800"/>
              <a:buFont typeface="Times New Roman"/>
              <a:buNone/>
            </a:pPr>
            <a:r>
              <a:t/>
            </a:r>
            <a:endParaRPr b="0" i="0" sz="2800" u="none">
              <a:solidFill>
                <a:schemeClr val="lt1"/>
              </a:solidFill>
              <a:latin typeface="Times New Roman"/>
              <a:ea typeface="Times New Roman"/>
              <a:cs typeface="Times New Roman"/>
              <a:sym typeface="Times New Roman"/>
            </a:endParaRPr>
          </a:p>
        </p:txBody>
      </p:sp>
      <p:sp>
        <p:nvSpPr>
          <p:cNvPr id="132" name="Google Shape;132;p18"/>
          <p:cNvSpPr txBox="1"/>
          <p:nvPr/>
        </p:nvSpPr>
        <p:spPr>
          <a:xfrm>
            <a:off x="304800" y="6583362"/>
            <a:ext cx="3733800" cy="2746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Times New Roman"/>
              <a:buNone/>
            </a:pPr>
            <a:r>
              <a:rPr b="0" i="0" lang="en-US" sz="1200" u="none">
                <a:solidFill>
                  <a:schemeClr val="lt1"/>
                </a:solidFill>
                <a:latin typeface="Times New Roman"/>
                <a:ea typeface="Times New Roman"/>
                <a:cs typeface="Times New Roman"/>
                <a:sym typeface="Times New Roman"/>
              </a:rPr>
              <a:t>DEMO: electromagnet &amp; compass on overhead</a:t>
            </a:r>
            <a:endParaRPr/>
          </a:p>
        </p:txBody>
      </p:sp>
      <p:pic>
        <p:nvPicPr>
          <p:cNvPr descr="magfieldofloop" id="133" name="Google Shape;133;p18"/>
          <p:cNvPicPr preferRelativeResize="0"/>
          <p:nvPr/>
        </p:nvPicPr>
        <p:blipFill rotWithShape="1">
          <a:blip r:embed="rId3">
            <a:alphaModFix/>
          </a:blip>
          <a:srcRect b="0" l="0" r="0" t="0"/>
          <a:stretch/>
        </p:blipFill>
        <p:spPr>
          <a:xfrm>
            <a:off x="228600" y="2057400"/>
            <a:ext cx="4160837" cy="4310062"/>
          </a:xfrm>
          <a:prstGeom prst="rect">
            <a:avLst/>
          </a:prstGeom>
          <a:noFill/>
          <a:ln>
            <a:noFill/>
          </a:ln>
        </p:spPr>
      </p:pic>
      <p:pic>
        <p:nvPicPr>
          <p:cNvPr descr="straightwire_magneticfield" id="134" name="Google Shape;134;p18"/>
          <p:cNvPicPr preferRelativeResize="0"/>
          <p:nvPr/>
        </p:nvPicPr>
        <p:blipFill rotWithShape="1">
          <a:blip r:embed="rId4">
            <a:alphaModFix/>
          </a:blip>
          <a:srcRect b="3870" l="3121" r="7902" t="2136"/>
          <a:stretch/>
        </p:blipFill>
        <p:spPr>
          <a:xfrm>
            <a:off x="4572000" y="3276600"/>
            <a:ext cx="4343400" cy="335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Magnetic Fields Push on Moving Electrons</a:t>
            </a:r>
            <a:br>
              <a:rPr b="0" i="0" lang="en-US" sz="1600" u="none">
                <a:solidFill>
                  <a:schemeClr val="lt2"/>
                </a:solidFill>
                <a:latin typeface="Times New Roman"/>
                <a:ea typeface="Times New Roman"/>
                <a:cs typeface="Times New Roman"/>
                <a:sym typeface="Times New Roman"/>
              </a:rPr>
            </a:br>
            <a:r>
              <a:rPr b="0" i="0" lang="en-US" sz="1800" u="none">
                <a:solidFill>
                  <a:schemeClr val="lt2"/>
                </a:solidFill>
                <a:latin typeface="Times New Roman"/>
                <a:ea typeface="Times New Roman"/>
                <a:cs typeface="Times New Roman"/>
                <a:sym typeface="Times New Roman"/>
              </a:rPr>
              <a:t>or moving magnetic fields push on stationary electrons</a:t>
            </a:r>
            <a:endParaRPr/>
          </a:p>
        </p:txBody>
      </p:sp>
      <p:sp>
        <p:nvSpPr>
          <p:cNvPr id="140" name="Google Shape;140;p19"/>
          <p:cNvSpPr txBox="1"/>
          <p:nvPr>
            <p:ph idx="1"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generators</a:t>
            </a:r>
            <a:endParaRPr/>
          </a:p>
          <a:p>
            <a:pPr indent="-342900" lvl="0" marL="342900" rtl="0" algn="l">
              <a:lnSpc>
                <a:spcPct val="100000"/>
              </a:lnSpc>
              <a:spcBef>
                <a:spcPts val="560"/>
              </a:spcBef>
              <a:spcAft>
                <a:spcPts val="0"/>
              </a:spcAft>
              <a:buClr>
                <a:schemeClr val="lt1"/>
              </a:buClr>
              <a:buSzPts val="2800"/>
              <a:buFont typeface="Times New Roman"/>
              <a:buChar char="•"/>
            </a:pPr>
            <a:r>
              <a:rPr b="0" i="0" lang="en-US" sz="2800" u="none">
                <a:solidFill>
                  <a:schemeClr val="lt1"/>
                </a:solidFill>
                <a:latin typeface="Times New Roman"/>
                <a:ea typeface="Times New Roman"/>
                <a:cs typeface="Times New Roman"/>
                <a:sym typeface="Times New Roman"/>
              </a:rPr>
              <a:t>speakers</a:t>
            </a:r>
            <a:endParaRPr/>
          </a:p>
        </p:txBody>
      </p:sp>
      <p:pic>
        <p:nvPicPr>
          <p:cNvPr id="141" name="Google Shape;141;p19"/>
          <p:cNvPicPr preferRelativeResize="0"/>
          <p:nvPr/>
        </p:nvPicPr>
        <p:blipFill rotWithShape="1">
          <a:blip r:embed="rId3">
            <a:alphaModFix/>
          </a:blip>
          <a:srcRect b="0" l="0" r="0" t="0"/>
          <a:stretch/>
        </p:blipFill>
        <p:spPr>
          <a:xfrm>
            <a:off x="4724400" y="3048000"/>
            <a:ext cx="4419600" cy="3314700"/>
          </a:xfrm>
          <a:prstGeom prst="rect">
            <a:avLst/>
          </a:prstGeom>
          <a:noFill/>
          <a:ln>
            <a:noFill/>
          </a:ln>
        </p:spPr>
      </p:pic>
      <p:pic>
        <p:nvPicPr>
          <p:cNvPr descr="speaker" id="142" name="Google Shape;142;p19"/>
          <p:cNvPicPr preferRelativeResize="0"/>
          <p:nvPr/>
        </p:nvPicPr>
        <p:blipFill rotWithShape="1">
          <a:blip r:embed="rId4">
            <a:alphaModFix/>
          </a:blip>
          <a:srcRect b="0" l="0" r="0" t="0"/>
          <a:stretch/>
        </p:blipFill>
        <p:spPr>
          <a:xfrm>
            <a:off x="0" y="2133600"/>
            <a:ext cx="4584700" cy="4057650"/>
          </a:xfrm>
          <a:prstGeom prst="rect">
            <a:avLst/>
          </a:prstGeom>
          <a:noFill/>
          <a:ln>
            <a:noFill/>
          </a:ln>
        </p:spPr>
      </p:pic>
      <p:sp>
        <p:nvSpPr>
          <p:cNvPr id="143" name="Google Shape;143;p19"/>
          <p:cNvSpPr txBox="1"/>
          <p:nvPr/>
        </p:nvSpPr>
        <p:spPr>
          <a:xfrm>
            <a:off x="228600" y="6172200"/>
            <a:ext cx="3810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Times New Roman"/>
              <a:buNone/>
            </a:pPr>
            <a:r>
              <a:rPr b="0" i="0" lang="en-US" sz="1200" u="none">
                <a:solidFill>
                  <a:schemeClr val="lt1"/>
                </a:solidFill>
                <a:latin typeface="Times New Roman"/>
                <a:ea typeface="Times New Roman"/>
                <a:cs typeface="Times New Roman"/>
                <a:sym typeface="Times New Roman"/>
              </a:rPr>
              <a:t>DEMO: force on current apparatus</a:t>
            </a:r>
            <a:br>
              <a:rPr b="0" i="0" lang="en-US" sz="1200" u="none">
                <a:solidFill>
                  <a:schemeClr val="lt1"/>
                </a:solidFill>
                <a:latin typeface="Times New Roman"/>
                <a:ea typeface="Times New Roman"/>
                <a:cs typeface="Times New Roman"/>
                <a:sym typeface="Times New Roman"/>
              </a:rPr>
            </a:br>
            <a:r>
              <a:rPr b="0" i="0" lang="en-US" sz="1200" u="none">
                <a:solidFill>
                  <a:schemeClr val="lt1"/>
                </a:solidFill>
                <a:latin typeface="Times New Roman"/>
                <a:ea typeface="Times New Roman"/>
                <a:cs typeface="Times New Roman"/>
                <a:sym typeface="Times New Roman"/>
              </a:rPr>
              <a:t>DEMO: make current with magnet &amp; coil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1800"/>
              <a:buFont typeface="Times New Roman"/>
              <a:buNone/>
            </a:pPr>
            <a:r>
              <a:rPr b="0" i="0" lang="en-US" sz="1800" u="none">
                <a:solidFill>
                  <a:schemeClr val="lt2"/>
                </a:solidFill>
                <a:latin typeface="Times New Roman"/>
                <a:ea typeface="Times New Roman"/>
                <a:cs typeface="Times New Roman"/>
                <a:sym typeface="Times New Roman"/>
              </a:rPr>
              <a:t>The Purpose of a Power Plant is to</a:t>
            </a:r>
            <a:r>
              <a:rPr b="0" i="0" lang="en-US" sz="4400" u="none">
                <a:solidFill>
                  <a:schemeClr val="lt2"/>
                </a:solidFill>
                <a:latin typeface="Times New Roman"/>
                <a:ea typeface="Times New Roman"/>
                <a:cs typeface="Times New Roman"/>
                <a:sym typeface="Times New Roman"/>
              </a:rPr>
              <a:t> </a:t>
            </a:r>
            <a:br>
              <a:rPr b="0" i="0" lang="en-US" sz="4400" u="none">
                <a:solidFill>
                  <a:schemeClr val="lt2"/>
                </a:solidFill>
                <a:latin typeface="Times New Roman"/>
                <a:ea typeface="Times New Roman"/>
                <a:cs typeface="Times New Roman"/>
                <a:sym typeface="Times New Roman"/>
              </a:rPr>
            </a:br>
            <a:r>
              <a:rPr b="0" i="0" lang="en-US" sz="4400" u="none">
                <a:solidFill>
                  <a:schemeClr val="lt2"/>
                </a:solidFill>
                <a:latin typeface="Times New Roman"/>
                <a:ea typeface="Times New Roman"/>
                <a:cs typeface="Times New Roman"/>
                <a:sym typeface="Times New Roman"/>
              </a:rPr>
              <a:t>Turn a Loop of Wire in a Magnetic Field</a:t>
            </a:r>
            <a:endParaRPr/>
          </a:p>
        </p:txBody>
      </p:sp>
      <p:sp>
        <p:nvSpPr>
          <p:cNvPr id="149" name="Google Shape;149;p20"/>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165100" lvl="0" marL="342900" rtl="0" algn="l">
              <a:lnSpc>
                <a:spcPct val="100000"/>
              </a:lnSpc>
              <a:spcBef>
                <a:spcPts val="0"/>
              </a:spcBef>
              <a:spcAft>
                <a:spcPts val="0"/>
              </a:spcAft>
              <a:buClr>
                <a:schemeClr val="lt1"/>
              </a:buClr>
              <a:buSzPts val="2800"/>
              <a:buFont typeface="Times New Roman"/>
              <a:buNone/>
            </a:pPr>
            <a:r>
              <a:t/>
            </a:r>
            <a:endParaRPr b="0" i="0" sz="2800" u="none">
              <a:solidFill>
                <a:schemeClr val="lt1"/>
              </a:solidFill>
              <a:latin typeface="Times New Roman"/>
              <a:ea typeface="Times New Roman"/>
              <a:cs typeface="Times New Roman"/>
              <a:sym typeface="Times New Roman"/>
            </a:endParaRPr>
          </a:p>
          <a:p>
            <a:pPr indent="-342900" lvl="0" marL="342900" rtl="0" algn="l">
              <a:lnSpc>
                <a:spcPct val="100000"/>
              </a:lnSpc>
              <a:spcBef>
                <a:spcPts val="56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Why do we need “mechanical means”?</a:t>
            </a:r>
            <a:endParaRPr/>
          </a:p>
          <a:p>
            <a:pPr indent="-285750" lvl="1" marL="742950" rtl="0" algn="l">
              <a:lnSpc>
                <a:spcPct val="100000"/>
              </a:lnSpc>
              <a:spcBef>
                <a:spcPts val="48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It takes a force to push a conductor through a magnetic field — inertia won’t due.</a:t>
            </a:r>
            <a:endParaRPr/>
          </a:p>
        </p:txBody>
      </p:sp>
      <p:pic>
        <p:nvPicPr>
          <p:cNvPr descr="generatorprinciple" id="150" name="Google Shape;150;p20"/>
          <p:cNvPicPr preferRelativeResize="0"/>
          <p:nvPr/>
        </p:nvPicPr>
        <p:blipFill rotWithShape="1">
          <a:blip r:embed="rId3">
            <a:alphaModFix/>
          </a:blip>
          <a:srcRect b="0" l="0" r="0" t="0"/>
          <a:stretch/>
        </p:blipFill>
        <p:spPr>
          <a:xfrm>
            <a:off x="5156200" y="2286000"/>
            <a:ext cx="3344862" cy="4572000"/>
          </a:xfrm>
          <a:prstGeom prst="rect">
            <a:avLst/>
          </a:prstGeom>
          <a:noFill/>
          <a:ln>
            <a:noFill/>
          </a:ln>
        </p:spPr>
      </p:pic>
      <p:sp>
        <p:nvSpPr>
          <p:cNvPr id="151" name="Google Shape;151;p20"/>
          <p:cNvSpPr txBox="1"/>
          <p:nvPr/>
        </p:nvSpPr>
        <p:spPr>
          <a:xfrm>
            <a:off x="533400" y="5867400"/>
            <a:ext cx="3886200" cy="6397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200"/>
              <a:buFont typeface="Times New Roman"/>
              <a:buNone/>
            </a:pPr>
            <a:r>
              <a:rPr b="0" i="0" lang="en-US" sz="1200" u="none">
                <a:solidFill>
                  <a:schemeClr val="lt1"/>
                </a:solidFill>
                <a:latin typeface="Times New Roman"/>
                <a:ea typeface="Times New Roman"/>
                <a:cs typeface="Times New Roman"/>
                <a:sym typeface="Times New Roman"/>
              </a:rPr>
              <a:t>DEMO: copper tube</a:t>
            </a:r>
            <a:br>
              <a:rPr b="0" i="0" lang="en-US" sz="1200" u="none">
                <a:solidFill>
                  <a:schemeClr val="lt1"/>
                </a:solidFill>
                <a:latin typeface="Times New Roman"/>
                <a:ea typeface="Times New Roman"/>
                <a:cs typeface="Times New Roman"/>
                <a:sym typeface="Times New Roman"/>
              </a:rPr>
            </a:br>
            <a:r>
              <a:rPr b="0" i="0" lang="en-US" sz="1200" u="none">
                <a:solidFill>
                  <a:schemeClr val="lt1"/>
                </a:solidFill>
                <a:latin typeface="Times New Roman"/>
                <a:ea typeface="Times New Roman"/>
                <a:cs typeface="Times New Roman"/>
                <a:sym typeface="Times New Roman"/>
              </a:rPr>
              <a:t>DEMO: Genecons</a:t>
            </a:r>
            <a:br>
              <a:rPr b="0" i="0" lang="en-US" sz="1200" u="none">
                <a:solidFill>
                  <a:schemeClr val="lt1"/>
                </a:solidFill>
                <a:latin typeface="Times New Roman"/>
                <a:ea typeface="Times New Roman"/>
                <a:cs typeface="Times New Roman"/>
                <a:sym typeface="Times New Roman"/>
              </a:rPr>
            </a:br>
            <a:r>
              <a:rPr b="0" i="0" lang="en-US" sz="1200" u="none">
                <a:solidFill>
                  <a:schemeClr val="lt1"/>
                </a:solidFill>
                <a:latin typeface="Times New Roman"/>
                <a:ea typeface="Times New Roman"/>
                <a:cs typeface="Times New Roman"/>
                <a:sym typeface="Times New Roman"/>
              </a:rPr>
              <a:t>DEMO: Al plate and mag</a:t>
            </a:r>
            <a:endParaRPr/>
          </a:p>
        </p:txBody>
      </p:sp>
      <p:sp>
        <p:nvSpPr>
          <p:cNvPr id="152" name="Google Shape;152;p20"/>
          <p:cNvSpPr txBox="1"/>
          <p:nvPr/>
        </p:nvSpPr>
        <p:spPr>
          <a:xfrm>
            <a:off x="762000" y="5029200"/>
            <a:ext cx="3200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Car alternator...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none">
                <a:solidFill>
                  <a:schemeClr val="lt2"/>
                </a:solidFill>
                <a:latin typeface="Times New Roman"/>
                <a:ea typeface="Times New Roman"/>
                <a:cs typeface="Times New Roman"/>
                <a:sym typeface="Times New Roman"/>
              </a:rPr>
              <a:t>Powerhouse</a:t>
            </a:r>
            <a:endParaRPr/>
          </a:p>
        </p:txBody>
      </p:sp>
      <p:pic>
        <p:nvPicPr>
          <p:cNvPr descr="hoovergen" id="158" name="Google Shape;158;p21"/>
          <p:cNvPicPr preferRelativeResize="0"/>
          <p:nvPr/>
        </p:nvPicPr>
        <p:blipFill rotWithShape="1">
          <a:blip r:embed="rId3">
            <a:alphaModFix/>
          </a:blip>
          <a:srcRect b="0" l="0" r="0" t="0"/>
          <a:stretch/>
        </p:blipFill>
        <p:spPr>
          <a:xfrm>
            <a:off x="3886200" y="2667000"/>
            <a:ext cx="4876800" cy="3932237"/>
          </a:xfrm>
          <a:prstGeom prst="rect">
            <a:avLst/>
          </a:prstGeom>
          <a:noFill/>
          <a:ln>
            <a:noFill/>
          </a:ln>
        </p:spPr>
      </p:pic>
      <p:pic>
        <p:nvPicPr>
          <p:cNvPr descr="hooverturbine" id="159" name="Google Shape;159;p21"/>
          <p:cNvPicPr preferRelativeResize="0"/>
          <p:nvPr/>
        </p:nvPicPr>
        <p:blipFill rotWithShape="1">
          <a:blip r:embed="rId4">
            <a:alphaModFix/>
          </a:blip>
          <a:srcRect b="0" l="0" r="0" t="0"/>
          <a:stretch/>
        </p:blipFill>
        <p:spPr>
          <a:xfrm>
            <a:off x="533400" y="2362200"/>
            <a:ext cx="2857500" cy="360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400"/>
              <a:buFont typeface="Times New Roman"/>
              <a:buNone/>
            </a:pPr>
            <a:r>
              <a:rPr b="0" i="0" lang="en-US" sz="4400" u="sng">
                <a:solidFill>
                  <a:schemeClr val="lt2"/>
                </a:solidFill>
                <a:latin typeface="Times New Roman"/>
                <a:ea typeface="Times New Roman"/>
                <a:cs typeface="Times New Roman"/>
                <a:sym typeface="Times New Roman"/>
              </a:rPr>
              <a:t>Types of Power Plants</a:t>
            </a:r>
            <a:endParaRPr/>
          </a:p>
        </p:txBody>
      </p:sp>
      <p:sp>
        <p:nvSpPr>
          <p:cNvPr id="165" name="Google Shape;165;p2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Times New Roman"/>
              <a:buNone/>
            </a:pPr>
            <a:r>
              <a:rPr b="0" i="0" lang="en-US" sz="3200" u="none">
                <a:solidFill>
                  <a:schemeClr val="lt1"/>
                </a:solidFill>
                <a:latin typeface="Times New Roman"/>
                <a:ea typeface="Times New Roman"/>
                <a:cs typeface="Times New Roman"/>
                <a:sym typeface="Times New Roman"/>
              </a:rPr>
              <a:t>Classification by the “mechanical means” used to turn the generator...</a:t>
            </a:r>
            <a:endParaRPr/>
          </a:p>
          <a:p>
            <a:pPr indent="-342900" lvl="0" marL="342900" rtl="0" algn="l">
              <a:lnSpc>
                <a:spcPct val="100000"/>
              </a:lnSpc>
              <a:spcBef>
                <a:spcPts val="640"/>
              </a:spcBef>
              <a:spcAft>
                <a:spcPts val="0"/>
              </a:spcAft>
              <a:buClr>
                <a:schemeClr val="lt1"/>
              </a:buClr>
              <a:buSzPts val="3200"/>
              <a:buFont typeface="Times New Roman"/>
              <a:buChar char="•"/>
            </a:pPr>
            <a:r>
              <a:rPr b="0" i="0" lang="en-US" sz="3200" u="none">
                <a:solidFill>
                  <a:schemeClr val="lt1"/>
                </a:solidFill>
                <a:latin typeface="Times New Roman"/>
                <a:ea typeface="Times New Roman"/>
                <a:cs typeface="Times New Roman"/>
                <a:sym typeface="Times New Roman"/>
              </a:rPr>
              <a:t>Thermal </a:t>
            </a:r>
            <a:r>
              <a:rPr b="0" i="0" lang="en-US" sz="2400" u="none">
                <a:solidFill>
                  <a:schemeClr val="lt1"/>
                </a:solidFill>
                <a:latin typeface="Times New Roman"/>
                <a:ea typeface="Times New Roman"/>
                <a:cs typeface="Times New Roman"/>
                <a:sym typeface="Times New Roman"/>
              </a:rPr>
              <a:t>(water steam by burning Coal, Oil, NG)</a:t>
            </a:r>
            <a:endParaRPr/>
          </a:p>
          <a:p>
            <a:pPr indent="-342900" lvl="0" marL="342900" rtl="0" algn="l">
              <a:lnSpc>
                <a:spcPct val="100000"/>
              </a:lnSpc>
              <a:spcBef>
                <a:spcPts val="640"/>
              </a:spcBef>
              <a:spcAft>
                <a:spcPts val="0"/>
              </a:spcAft>
              <a:buClr>
                <a:schemeClr val="lt1"/>
              </a:buClr>
              <a:buSzPts val="3200"/>
              <a:buFont typeface="Times New Roman"/>
              <a:buChar char="•"/>
            </a:pPr>
            <a:r>
              <a:rPr b="0" i="0" lang="en-US" sz="3200" u="none">
                <a:solidFill>
                  <a:schemeClr val="lt1"/>
                </a:solidFill>
                <a:latin typeface="Times New Roman"/>
                <a:ea typeface="Times New Roman"/>
                <a:cs typeface="Times New Roman"/>
                <a:sym typeface="Times New Roman"/>
              </a:rPr>
              <a:t>Nuclear </a:t>
            </a:r>
            <a:r>
              <a:rPr b="0" i="0" lang="en-US" sz="2400" u="none">
                <a:solidFill>
                  <a:schemeClr val="lt1"/>
                </a:solidFill>
                <a:latin typeface="Times New Roman"/>
                <a:ea typeface="Times New Roman"/>
                <a:cs typeface="Times New Roman"/>
                <a:sym typeface="Times New Roman"/>
              </a:rPr>
              <a:t>(water steam by Uranium or Plutonium fission)</a:t>
            </a:r>
            <a:endParaRPr/>
          </a:p>
          <a:p>
            <a:pPr indent="-342900" lvl="0" marL="342900" rtl="0" algn="l">
              <a:lnSpc>
                <a:spcPct val="100000"/>
              </a:lnSpc>
              <a:spcBef>
                <a:spcPts val="640"/>
              </a:spcBef>
              <a:spcAft>
                <a:spcPts val="0"/>
              </a:spcAft>
              <a:buClr>
                <a:schemeClr val="lt1"/>
              </a:buClr>
              <a:buSzPts val="3200"/>
              <a:buFont typeface="Times New Roman"/>
              <a:buChar char="•"/>
            </a:pPr>
            <a:r>
              <a:rPr b="0" i="0" lang="en-US" sz="3200" u="none">
                <a:solidFill>
                  <a:schemeClr val="lt1"/>
                </a:solidFill>
                <a:latin typeface="Times New Roman"/>
                <a:ea typeface="Times New Roman"/>
                <a:cs typeface="Times New Roman"/>
                <a:sym typeface="Times New Roman"/>
              </a:rPr>
              <a:t>Geothermal</a:t>
            </a:r>
            <a:endParaRPr/>
          </a:p>
          <a:p>
            <a:pPr indent="-342900" lvl="0" marL="342900" rtl="0" algn="l">
              <a:lnSpc>
                <a:spcPct val="100000"/>
              </a:lnSpc>
              <a:spcBef>
                <a:spcPts val="640"/>
              </a:spcBef>
              <a:spcAft>
                <a:spcPts val="0"/>
              </a:spcAft>
              <a:buClr>
                <a:schemeClr val="lt1"/>
              </a:buClr>
              <a:buSzPts val="3200"/>
              <a:buFont typeface="Times New Roman"/>
              <a:buChar char="•"/>
            </a:pPr>
            <a:r>
              <a:rPr b="0" i="0" lang="en-US" sz="3200" u="none">
                <a:solidFill>
                  <a:schemeClr val="lt1"/>
                </a:solidFill>
                <a:latin typeface="Times New Roman"/>
                <a:ea typeface="Times New Roman"/>
                <a:cs typeface="Times New Roman"/>
                <a:sym typeface="Times New Roman"/>
              </a:rPr>
              <a:t>Hydroelectric </a:t>
            </a:r>
            <a:r>
              <a:rPr b="0" i="0" lang="en-US" sz="2400" u="none">
                <a:solidFill>
                  <a:schemeClr val="lt1"/>
                </a:solidFill>
                <a:latin typeface="Times New Roman"/>
                <a:ea typeface="Times New Roman"/>
                <a:cs typeface="Times New Roman"/>
                <a:sym typeface="Times New Roman"/>
              </a:rPr>
              <a:t>(falling water)</a:t>
            </a:r>
            <a:endParaRPr/>
          </a:p>
          <a:p>
            <a:pPr indent="-342900" lvl="0" marL="342900" rtl="0" algn="l">
              <a:lnSpc>
                <a:spcPct val="100000"/>
              </a:lnSpc>
              <a:spcBef>
                <a:spcPts val="640"/>
              </a:spcBef>
              <a:spcAft>
                <a:spcPts val="0"/>
              </a:spcAft>
              <a:buClr>
                <a:schemeClr val="lt1"/>
              </a:buClr>
              <a:buSzPts val="3200"/>
              <a:buFont typeface="Times New Roman"/>
              <a:buChar char="•"/>
            </a:pPr>
            <a:r>
              <a:rPr b="0" i="0" lang="en-US" sz="3200" u="none">
                <a:solidFill>
                  <a:schemeClr val="lt1"/>
                </a:solidFill>
                <a:latin typeface="Times New Roman"/>
                <a:ea typeface="Times New Roman"/>
                <a:cs typeface="Times New Roman"/>
                <a:sym typeface="Times New Roman"/>
              </a:rPr>
              <a:t>Wind</a:t>
            </a:r>
            <a:endParaRPr/>
          </a:p>
        </p:txBody>
      </p:sp>
      <p:sp>
        <p:nvSpPr>
          <p:cNvPr id="166" name="Google Shape;166;p22"/>
          <p:cNvSpPr txBox="1"/>
          <p:nvPr/>
        </p:nvSpPr>
        <p:spPr>
          <a:xfrm>
            <a:off x="5257800" y="5791200"/>
            <a:ext cx="2362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Solar...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ULSE">
  <a:themeElements>
    <a:clrScheme name="PULSE.POT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PULSE">
  <a:themeElements>
    <a:clrScheme name="PULSE.POT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